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9_E35B3C07.xml" ContentType="application/vnd.ms-powerpoint.comments+xml"/>
  <Override PartName="/ppt/comments/modernComment_15D_672E11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2" r:id="rId2"/>
    <p:sldId id="339" r:id="rId3"/>
    <p:sldId id="345" r:id="rId4"/>
    <p:sldId id="359" r:id="rId5"/>
    <p:sldId id="347" r:id="rId6"/>
    <p:sldId id="358" r:id="rId7"/>
    <p:sldId id="361" r:id="rId8"/>
    <p:sldId id="364" r:id="rId9"/>
    <p:sldId id="349" r:id="rId10"/>
    <p:sldId id="346" r:id="rId11"/>
    <p:sldId id="351" r:id="rId12"/>
    <p:sldId id="348" r:id="rId13"/>
    <p:sldId id="374" r:id="rId14"/>
    <p:sldId id="369" r:id="rId15"/>
    <p:sldId id="370" r:id="rId16"/>
    <p:sldId id="356" r:id="rId17"/>
    <p:sldId id="357" r:id="rId18"/>
    <p:sldId id="381" r:id="rId19"/>
    <p:sldId id="380" r:id="rId20"/>
    <p:sldId id="375" r:id="rId21"/>
    <p:sldId id="371" r:id="rId22"/>
    <p:sldId id="376" r:id="rId23"/>
    <p:sldId id="373" r:id="rId24"/>
    <p:sldId id="372" r:id="rId25"/>
    <p:sldId id="377" r:id="rId26"/>
    <p:sldId id="378" r:id="rId27"/>
    <p:sldId id="379" r:id="rId28"/>
  </p:sldIdLst>
  <p:sldSz cx="12192000" cy="6858000"/>
  <p:notesSz cx="6858000" cy="9144000"/>
  <p:embeddedFontLst>
    <p:embeddedFont>
      <p:font typeface="Avenir Book" panose="020B0604020202020204" charset="0"/>
      <p:regular r:id="rId31"/>
      <p:italic r:id="rId32"/>
    </p:embeddedFont>
    <p:embeddedFont>
      <p:font typeface="Avenir Light" panose="020B0604020202020204" charset="-18"/>
      <p:regular r:id="rId33"/>
      <p:italic r:id="rId34"/>
    </p:embeddedFont>
    <p:embeddedFont>
      <p:font typeface="Helvetica" panose="020B0604020202020204" pitchFamily="34" charset="0"/>
      <p:regular r:id="rId35"/>
      <p:bold r:id="rId36"/>
      <p:italic r:id="rId37"/>
      <p:boldItalic r:id="rId38"/>
    </p:embeddedFont>
    <p:embeddedFont>
      <p:font typeface="Lucida Console" panose="020B0609040504020204" pitchFamily="49" charset="0"/>
      <p:regular r:id="rId39"/>
    </p:embeddedFont>
    <p:embeddedFont>
      <p:font typeface="PT Sans" panose="020B0503020203020204" pitchFamily="34" charset="-18"/>
      <p:regular r:id="rId40"/>
      <p:bold r:id="rId41"/>
      <p:italic r:id="rId42"/>
      <p:boldItalic r:id="rId43"/>
    </p:embeddedFont>
    <p:embeddedFont>
      <p:font typeface="Taviraj" panose="020B0604020202020204" charset="-34"/>
      <p:regular r:id="rId44"/>
      <p:bold r:id="rId45"/>
      <p:italic r:id="rId46"/>
      <p:boldItalic r:id="rId47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F95B66-6B29-9142-AB41-9DA3F776F7CB}">
          <p14:sldIdLst>
            <p14:sldId id="342"/>
            <p14:sldId id="339"/>
            <p14:sldId id="345"/>
            <p14:sldId id="359"/>
            <p14:sldId id="347"/>
            <p14:sldId id="358"/>
            <p14:sldId id="361"/>
            <p14:sldId id="364"/>
            <p14:sldId id="349"/>
            <p14:sldId id="346"/>
            <p14:sldId id="351"/>
            <p14:sldId id="348"/>
            <p14:sldId id="374"/>
            <p14:sldId id="369"/>
            <p14:sldId id="370"/>
            <p14:sldId id="356"/>
            <p14:sldId id="357"/>
          </p14:sldIdLst>
        </p14:section>
        <p14:section name="Graveyard" id="{E41DB6ED-3361-43D9-A29E-5883F76C3502}">
          <p14:sldIdLst>
            <p14:sldId id="381"/>
            <p14:sldId id="380"/>
            <p14:sldId id="375"/>
            <p14:sldId id="371"/>
            <p14:sldId id="376"/>
            <p14:sldId id="373"/>
            <p14:sldId id="372"/>
            <p14:sldId id="377"/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7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CCF671-4A00-2EA4-902A-96527EB5A672}" name="Mihaly Hanics" initials="MH" userId="S::Hanics_Mihaly@student.ceu.edu::789446f7-36f5-4fe1-be0b-7a71a2cd8a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BE6"/>
    <a:srgbClr val="65BDDE"/>
    <a:srgbClr val="6794A8"/>
    <a:srgbClr val="01A9D6"/>
    <a:srgbClr val="F2F2F2"/>
    <a:srgbClr val="9AB8C5"/>
    <a:srgbClr val="7F7F7F"/>
    <a:srgbClr val="65BDDD"/>
    <a:srgbClr val="018FD6"/>
    <a:srgbClr val="90C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F39F5-651D-493C-B784-FAA3DA106015}" v="675" dt="2024-12-04T16:58:35.585"/>
    <p1510:client id="{C1DA976D-AF1B-984E-BF35-575FE9381BAD}" v="2484" dt="2024-12-04T17:40:56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 autoAdjust="0"/>
    <p:restoredTop sz="95235" autoAdjust="0"/>
  </p:normalViewPr>
  <p:slideViewPr>
    <p:cSldViewPr snapToGrid="0">
      <p:cViewPr varScale="1">
        <p:scale>
          <a:sx n="67" d="100"/>
          <a:sy n="67" d="100"/>
        </p:scale>
        <p:origin x="1339" y="58"/>
      </p:cViewPr>
      <p:guideLst>
        <p:guide orient="horz" pos="1389"/>
        <p:guide pos="6766"/>
      </p:guideLst>
    </p:cSldViewPr>
  </p:slideViewPr>
  <p:outlineViewPr>
    <p:cViewPr>
      <p:scale>
        <a:sx n="33" d="100"/>
        <a:sy n="33" d="100"/>
      </p:scale>
      <p:origin x="0" y="-1804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73"/>
    </p:cViewPr>
  </p:sorterViewPr>
  <p:notesViewPr>
    <p:cSldViewPr snapToGrid="0">
      <p:cViewPr varScale="1">
        <p:scale>
          <a:sx n="47" d="100"/>
          <a:sy n="47" d="100"/>
        </p:scale>
        <p:origin x="2587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8/10/relationships/authors" Target="author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/Relationships>
</file>

<file path=ppt/comments/modernComment_15D_672E11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697748-37CB-455A-A9F4-403A471ADF15}" authorId="{C2CCF671-4A00-2EA4-902A-96527EB5A672}" created="2024-12-03T15:18:42.4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1072286" sldId="349"/>
      <ac:graphicFrameMk id="4" creationId="{667827E2-D49B-0AFA-4834-49820CAB312A}"/>
    </ac:deMkLst>
    <p188:txBody>
      <a:bodyPr/>
      <a:lstStyle/>
      <a:p>
        <a:r>
          <a:rPr lang="en-GB"/>
          <a:t>I renamed the Nodes part to Methods, and we should add SparQL as a method in the API part</a:t>
        </a:r>
      </a:p>
    </p188:txBody>
  </p188:cm>
</p188:cmLst>
</file>

<file path=ppt/comments/modernComment_169_E35B3C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65ED52-9FC5-4FA3-8BE7-635AEEFEBB1D}" authorId="{C2CCF671-4A00-2EA4-902A-96527EB5A672}" created="2024-12-03T15:19:39.2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4407175" sldId="361"/>
      <ac:graphicFrameMk id="4" creationId="{7A67F9E5-85FF-8FB4-DB3D-9CD2FE94AFE5}"/>
    </ac:deMkLst>
    <p188:txBody>
      <a:bodyPr/>
      <a:lstStyle/>
      <a:p>
        <a:r>
          <a:rPr lang="en-GB"/>
          <a:t>I renamed the Nodes part to Methods, and added SparQL as a method in the API part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6E48-5561-4098-93F7-EF3C3E46179A}" type="datetimeFigureOut">
              <a:rPr lang="hu-HU" smtClean="0"/>
              <a:pPr/>
              <a:t>2024. 12. 06.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95AB8-5470-4562-BDA1-01955C55DD5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70445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24FFD-87F1-4A0E-A595-529AE55D1FE9}" type="datetimeFigureOut">
              <a:rPr lang="hu-HU" smtClean="0"/>
              <a:pPr/>
              <a:t>2024. 12. 06.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32531-A6AC-4833-8ADC-3C33523F843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36266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9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23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3B8F4-263F-D913-5CBC-925B2C52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76091-88BF-FD53-410B-D1743EB0B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C88A1-1915-CBCB-E02E-2A4ABEB0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740AF3-722D-1188-EF20-0E231020B9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33E6-7A32-5C55-BBCA-4F08E0099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9532-9B40-BCFA-20C5-1456859C6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169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D7A8-1495-B181-6F60-679D2D9AD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786C4-7B54-58D3-8199-01C1563EB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16BE1-A090-389C-36B7-B4EA7F0D7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ECF09-87DF-DE31-E764-80025CA711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4C78-A44E-A70D-25E6-9776A090B5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3F33-182A-DF26-09E5-45D375665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3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4A59-2858-18C2-5CD6-ACE76348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CE619-D1C8-482D-ACAD-CDBFC00F0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3F766-2180-1CFA-F00C-64DE68A2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51AE7D-D140-D979-85FF-3E4E453DB72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4610-3951-9D64-2B1D-3489C6E4E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FA23-D9F2-32F6-8CEA-3265EB957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18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326F9-D5F5-3388-FA3A-6C754FD9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F6EEE-D9B4-41FD-1EA6-3C3BC2A2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AAAEC-916A-417A-93CB-711CB4EB8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CA3C44B-E30D-F4F3-4EBD-D3A50AF11B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DF86-F362-C36D-76CF-577FAFE6C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8ABA6-313D-5018-E63D-52D381DD8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26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212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0769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0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346365" y="5748481"/>
            <a:ext cx="11526980" cy="37058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188" indent="0" algn="ctr">
              <a:buNone/>
              <a:defRPr sz="2000"/>
            </a:lvl2pPr>
            <a:lvl3pPr marL="914375" indent="0" algn="ctr">
              <a:buNone/>
              <a:defRPr sz="1800"/>
            </a:lvl3pPr>
            <a:lvl4pPr marL="1371563" indent="0" algn="ctr">
              <a:buNone/>
              <a:defRPr sz="1600"/>
            </a:lvl4pPr>
            <a:lvl5pPr marL="1828750" indent="0" algn="ctr">
              <a:buNone/>
              <a:defRPr sz="1600"/>
            </a:lvl5pPr>
            <a:lvl6pPr marL="2285938" indent="0" algn="ctr">
              <a:buNone/>
              <a:defRPr sz="1600"/>
            </a:lvl6pPr>
            <a:lvl7pPr marL="2743125" indent="0" algn="ctr">
              <a:buNone/>
              <a:defRPr sz="1600"/>
            </a:lvl7pPr>
            <a:lvl8pPr marL="3200312" indent="0" algn="ctr">
              <a:buNone/>
              <a:defRPr sz="1600"/>
            </a:lvl8pPr>
            <a:lvl9pPr marL="3657499" indent="0" algn="ctr">
              <a:buNone/>
              <a:defRPr sz="1600"/>
            </a:lvl9pPr>
          </a:lstStyle>
          <a:p>
            <a:r>
              <a:rPr lang="hu-HU" dirty="0"/>
              <a:t>cégnév szerkesztése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alcím szerkesztése – 2 sor fér ki</a:t>
            </a:r>
          </a:p>
        </p:txBody>
      </p:sp>
      <p:sp>
        <p:nvSpPr>
          <p:cNvPr id="17" name="Szöveg helye 16"/>
          <p:cNvSpPr>
            <a:spLocks noGrp="1"/>
          </p:cNvSpPr>
          <p:nvPr>
            <p:ph type="body" sz="quarter" idx="12" hasCustomPrompt="1"/>
          </p:nvPr>
        </p:nvSpPr>
        <p:spPr>
          <a:xfrm>
            <a:off x="3948546" y="6137564"/>
            <a:ext cx="4322618" cy="290946"/>
          </a:xfrm>
        </p:spPr>
        <p:txBody>
          <a:bodyPr anchor="t"/>
          <a:lstStyle>
            <a:lvl1pPr marL="0" indent="0" algn="ctr">
              <a:buNone/>
              <a:defRPr sz="2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DÁTUM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08806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alcím szerkesztése – 2 sor fér ki</a:t>
            </a:r>
          </a:p>
        </p:txBody>
      </p:sp>
    </p:spTree>
    <p:extLst>
      <p:ext uri="{BB962C8B-B14F-4D97-AF65-F5344CB8AC3E}">
        <p14:creationId xmlns:p14="http://schemas.microsoft.com/office/powerpoint/2010/main" val="80630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jes old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206925" y="294277"/>
            <a:ext cx="11778150" cy="1012009"/>
          </a:xfrm>
        </p:spPr>
        <p:txBody>
          <a:bodyPr lIns="36000" rIns="3600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12" name="Dia számának helye 11"/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B527178F-43DB-0669-C42D-9E2046602E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5" y="6096722"/>
            <a:ext cx="1633268" cy="7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8AF66B-BDE5-5526-3FCB-DE86D509D09D}"/>
              </a:ext>
            </a:extLst>
          </p:cNvPr>
          <p:cNvSpPr/>
          <p:nvPr userDrawn="1"/>
        </p:nvSpPr>
        <p:spPr>
          <a:xfrm>
            <a:off x="11550316" y="6383566"/>
            <a:ext cx="313200" cy="313200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780B8-ED0C-ACD4-0498-F78EE0E0E634}"/>
              </a:ext>
            </a:extLst>
          </p:cNvPr>
          <p:cNvSpPr/>
          <p:nvPr userDrawn="1"/>
        </p:nvSpPr>
        <p:spPr>
          <a:xfrm>
            <a:off x="-545693" y="0"/>
            <a:ext cx="501444" cy="501444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14E9E-AED2-173D-4979-3D7E3FE19A15}"/>
              </a:ext>
            </a:extLst>
          </p:cNvPr>
          <p:cNvSpPr/>
          <p:nvPr userDrawn="1"/>
        </p:nvSpPr>
        <p:spPr>
          <a:xfrm>
            <a:off x="-545693" y="634181"/>
            <a:ext cx="501444" cy="501444"/>
          </a:xfrm>
          <a:prstGeom prst="rect">
            <a:avLst/>
          </a:prstGeom>
          <a:solidFill>
            <a:srgbClr val="01A9D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A67A1-60C8-2AFC-2A0A-C2231BECD183}"/>
              </a:ext>
            </a:extLst>
          </p:cNvPr>
          <p:cNvSpPr/>
          <p:nvPr userDrawn="1"/>
        </p:nvSpPr>
        <p:spPr>
          <a:xfrm>
            <a:off x="-545693" y="1268362"/>
            <a:ext cx="501444" cy="501444"/>
          </a:xfrm>
          <a:prstGeom prst="rect">
            <a:avLst/>
          </a:prstGeom>
          <a:solidFill>
            <a:srgbClr val="01A9D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74823-B01C-8DDB-BA89-ED07255FB3E3}"/>
              </a:ext>
            </a:extLst>
          </p:cNvPr>
          <p:cNvSpPr/>
          <p:nvPr userDrawn="1"/>
        </p:nvSpPr>
        <p:spPr>
          <a:xfrm>
            <a:off x="-545693" y="1902543"/>
            <a:ext cx="501444" cy="5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092A9-9993-9DA3-84EF-16704084A2C6}"/>
              </a:ext>
            </a:extLst>
          </p:cNvPr>
          <p:cNvSpPr/>
          <p:nvPr userDrawn="1"/>
        </p:nvSpPr>
        <p:spPr>
          <a:xfrm>
            <a:off x="-545693" y="2536724"/>
            <a:ext cx="501444" cy="501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875E7-779B-E7E0-E39C-DB2FE72F92C6}"/>
              </a:ext>
            </a:extLst>
          </p:cNvPr>
          <p:cNvSpPr/>
          <p:nvPr userDrawn="1"/>
        </p:nvSpPr>
        <p:spPr>
          <a:xfrm>
            <a:off x="-545693" y="3170904"/>
            <a:ext cx="501444" cy="50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6D2F44-7205-E30A-A1F5-1E9F17C92114}"/>
              </a:ext>
            </a:extLst>
          </p:cNvPr>
          <p:cNvSpPr/>
          <p:nvPr userDrawn="1"/>
        </p:nvSpPr>
        <p:spPr>
          <a:xfrm>
            <a:off x="-545693" y="3805084"/>
            <a:ext cx="501444" cy="50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66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346363" y="294277"/>
            <a:ext cx="8880763" cy="101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Cím szerkesztése</a:t>
            </a:r>
            <a:br>
              <a:rPr lang="hu-HU" dirty="0"/>
            </a:br>
            <a:r>
              <a:rPr lang="hu-HU" dirty="0"/>
              <a:t>második sor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46364" y="1436914"/>
            <a:ext cx="11504742" cy="484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346363" y="6392109"/>
            <a:ext cx="1395351" cy="322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7A32CF74-56F0-412D-B1BE-BC3C3F7261BE}" type="datetime1">
              <a:rPr lang="hu-HU" smtClean="0"/>
              <a:pPr/>
              <a:t>2024. 12. 06.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843314" y="6392109"/>
            <a:ext cx="8835988" cy="322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hu-HU" dirty="0"/>
              <a:t>Hivatkozás: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75818" y="6392110"/>
            <a:ext cx="674498" cy="300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11550316" y="6392110"/>
            <a:ext cx="300790" cy="300790"/>
          </a:xfrm>
          <a:prstGeom prst="rect">
            <a:avLst/>
          </a:prstGeom>
          <a:solidFill>
            <a:srgbClr val="29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11248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l" defTabSz="914375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88000" algn="just" defTabSz="914375" rtl="0" eaLnBrk="1" latinLnBrk="0" hangingPunct="1">
        <a:lnSpc>
          <a:spcPct val="100000"/>
        </a:lnSpc>
        <a:spcBef>
          <a:spcPts val="10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1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69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56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44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531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8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6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3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3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2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9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9_E35B3C0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D_672E111E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0695DDA6-E557-7372-E1A1-62681E3E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46" y="2968941"/>
            <a:ext cx="3853543" cy="184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80DC3-E978-BA26-5B59-EDC0831AB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932170"/>
            <a:ext cx="7697164" cy="1036770"/>
          </a:xfrm>
        </p:spPr>
        <p:txBody>
          <a:bodyPr/>
          <a:lstStyle/>
          <a:p>
            <a:r>
              <a:rPr lang="en-AU" sz="4000" b="1" dirty="0">
                <a:latin typeface="Avenir Light" panose="020B0402020203020204" pitchFamily="34" charset="77"/>
              </a:rPr>
              <a:t>A Network of painters</a:t>
            </a:r>
          </a:p>
          <a:p>
            <a:r>
              <a:rPr lang="en-AU" sz="1800" dirty="0">
                <a:latin typeface="Avenir Light" panose="020B0402020203020204" pitchFamily="34" charset="77"/>
              </a:rPr>
              <a:t>Data engineering I. – Term 2</a:t>
            </a:r>
          </a:p>
        </p:txBody>
      </p:sp>
      <p:pic>
        <p:nvPicPr>
          <p:cNvPr id="1034" name="Picture 10" descr="Im Fokus: Data Science | Fresenius Karriere">
            <a:extLst>
              <a:ext uri="{FF2B5EF4-FFF2-40B4-BE49-F238E27FC236}">
                <a16:creationId xmlns:a16="http://schemas.microsoft.com/office/drawing/2014/main" id="{3F35DAC2-A1F2-980F-5390-C8258CFE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164" y="0"/>
            <a:ext cx="44948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27E637-1BD7-3A2B-2895-F61995C28287}"/>
              </a:ext>
            </a:extLst>
          </p:cNvPr>
          <p:cNvSpPr/>
          <p:nvPr/>
        </p:nvSpPr>
        <p:spPr>
          <a:xfrm>
            <a:off x="7697165" y="1"/>
            <a:ext cx="4494835" cy="6857999"/>
          </a:xfrm>
          <a:prstGeom prst="rect">
            <a:avLst/>
          </a:prstGeom>
          <a:solidFill>
            <a:srgbClr val="01A9D6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D0E42-1FD2-B581-BE5D-B4E415CF2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2380" y="6361940"/>
            <a:ext cx="2375808" cy="290946"/>
          </a:xfrm>
        </p:spPr>
        <p:txBody>
          <a:bodyPr/>
          <a:lstStyle/>
          <a:p>
            <a:r>
              <a:rPr lang="en-AU" sz="1800" dirty="0">
                <a:solidFill>
                  <a:schemeClr val="bg1"/>
                </a:solidFill>
                <a:latin typeface="Avenir Light" panose="020B0402020203020204" pitchFamily="34" charset="77"/>
              </a:rPr>
              <a:t>06 December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CD745-9A82-C279-3012-8A451EF06EAF}"/>
              </a:ext>
            </a:extLst>
          </p:cNvPr>
          <p:cNvSpPr/>
          <p:nvPr/>
        </p:nvSpPr>
        <p:spPr>
          <a:xfrm>
            <a:off x="191729" y="5220929"/>
            <a:ext cx="2684206" cy="1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Alina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Kurmantayeva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Gréta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Zsikla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Mihály </a:t>
            </a:r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Hanics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Péter Török</a:t>
            </a:r>
          </a:p>
        </p:txBody>
      </p:sp>
    </p:spTree>
    <p:extLst>
      <p:ext uri="{BB962C8B-B14F-4D97-AF65-F5344CB8AC3E}">
        <p14:creationId xmlns:p14="http://schemas.microsoft.com/office/powerpoint/2010/main" val="204577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C730-19BA-A8E5-D4B4-D6F652F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0A6AAD-BCB2-A46A-0CFA-F98F419D04CB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D4EA2A-3F17-2BE9-8B6D-0399FDF2B41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FFB5363-C465-51B4-E32E-E1A4302154A2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5451098-B22F-E2D6-7777-4AAE292384A5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962265C9-A19B-FD3C-07F1-071FD5C688CF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345A59E-2F2B-3A73-9E28-FEFCA0097ECD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8C6A7AE-9576-E41D-6891-7C66F128234E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4961290-A384-EB7C-2927-75B3398F0531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BE2418D-A8BB-579F-E551-7A3297641E5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3BAD0A5-F4A3-5B49-F3C4-C9B560B062CF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FF88CA8-2D4B-F4EC-3D24-366DE0A66B4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7E3190-C478-231A-CA5B-65975F6D590A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B3E1A9C-ED23-631D-0564-FDE5BC52DB5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E8B9E34-0E56-96D9-7EDB-B7E61934EE7F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1F82C7E-C6F5-BFB1-2EC3-45D3B78E84DA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E84029B-0609-0B81-4FFF-4083646FFFFB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0D23C97-E931-DBAB-0883-114D0224F6A0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8BB5134-2E27-58AE-8AAD-E07D76A52AA6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0FBFB6A-8B1B-C55A-057F-A57A8341FBE9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C1AAB37-2143-D2DF-61D3-9353060939EF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E7B2DC8-BFCB-6C1B-3342-DDBBE33B1F2E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BBF8DC1-BE57-2007-028E-48CA954002C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FC9F5328-D561-CA54-5272-4C8A73F617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F830BBE0-1B11-BC6C-0A46-483E38A8999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18D259E-EAAC-6429-EC81-3DA08CE747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126C221F-6D8E-5B0A-49EC-1ADBBBEF57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9301CA26-1F98-A4A8-F7A4-1615CD5414C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4D5153A5-0772-7D23-28E4-DF5C1A059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C7815BEA-D059-3D1F-9351-452F83CBAB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0BB7781D-E965-FFB4-98A3-9FF82E4E1FA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2F8263BB-6618-FF92-ED4E-9DF057995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0F37CC8-7B88-F77A-7E08-DC5F925C5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8C51B3E8-FFA2-1A28-22D9-59CD36551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2EDCB1C5-8E32-7B24-548F-0EBE4D76E14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45FA0CFA-0541-3108-6375-2874EBCF7B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066DB2-C243-23DD-BC8B-C4588E8F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10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5C235-2B68-F161-3865-97CA9CF5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EDC7B-1B3D-330F-4D3D-1785A52A749D}"/>
              </a:ext>
            </a:extLst>
          </p:cNvPr>
          <p:cNvSpPr/>
          <p:nvPr/>
        </p:nvSpPr>
        <p:spPr>
          <a:xfrm>
            <a:off x="247973" y="1275907"/>
            <a:ext cx="5669647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924CC-9C72-BA4B-9D15-39693858C792}"/>
              </a:ext>
            </a:extLst>
          </p:cNvPr>
          <p:cNvSpPr/>
          <p:nvPr/>
        </p:nvSpPr>
        <p:spPr>
          <a:xfrm>
            <a:off x="9145913" y="1275907"/>
            <a:ext cx="257040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634B4-A093-716A-D671-C9648B60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EB6C7F-D985-A27E-0EB9-4F98F8B920D4}"/>
              </a:ext>
            </a:extLst>
          </p:cNvPr>
          <p:cNvSpPr/>
          <p:nvPr/>
        </p:nvSpPr>
        <p:spPr>
          <a:xfrm>
            <a:off x="9132000" y="3411604"/>
            <a:ext cx="3060000" cy="377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002F9-FAFA-BF3B-422F-42E4122AE0DB}"/>
              </a:ext>
            </a:extLst>
          </p:cNvPr>
          <p:cNvSpPr/>
          <p:nvPr/>
        </p:nvSpPr>
        <p:spPr>
          <a:xfrm>
            <a:off x="6088000" y="3411604"/>
            <a:ext cx="3060000" cy="377371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F49A8-448A-3813-B4A3-CC6296AA11AE}"/>
              </a:ext>
            </a:extLst>
          </p:cNvPr>
          <p:cNvSpPr/>
          <p:nvPr/>
        </p:nvSpPr>
        <p:spPr>
          <a:xfrm>
            <a:off x="3044000" y="3411604"/>
            <a:ext cx="3060000" cy="377371"/>
          </a:xfrm>
          <a:prstGeom prst="rect">
            <a:avLst/>
          </a:prstGeom>
          <a:solidFill>
            <a:srgbClr val="65B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26C09-7EF0-7081-77BF-EDB734A1492A}"/>
              </a:ext>
            </a:extLst>
          </p:cNvPr>
          <p:cNvSpPr/>
          <p:nvPr/>
        </p:nvSpPr>
        <p:spPr>
          <a:xfrm>
            <a:off x="-306" y="3411604"/>
            <a:ext cx="3060000" cy="377371"/>
          </a:xfrm>
          <a:prstGeom prst="rect">
            <a:avLst/>
          </a:prstGeom>
          <a:solidFill>
            <a:srgbClr val="90CA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1A9C-967F-51A1-50EE-444D7EA6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Neo4j integration is running on a server and uses the standardized datasets as inputs to create a network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6B07C-B564-19D1-DC4C-FB59FEE8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11</a:t>
            </a:fld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D1A65D-28DC-6D4C-E915-16A73899410C}"/>
              </a:ext>
            </a:extLst>
          </p:cNvPr>
          <p:cNvSpPr/>
          <p:nvPr/>
        </p:nvSpPr>
        <p:spPr>
          <a:xfrm>
            <a:off x="953106" y="4118632"/>
            <a:ext cx="1153177" cy="1153177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1.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BA8786-A41A-95B0-1697-048F8ABAC10E}"/>
              </a:ext>
            </a:extLst>
          </p:cNvPr>
          <p:cNvSpPr/>
          <p:nvPr/>
        </p:nvSpPr>
        <p:spPr>
          <a:xfrm>
            <a:off x="4005257" y="1928769"/>
            <a:ext cx="1153177" cy="1153177"/>
          </a:xfrm>
          <a:prstGeom prst="ellipse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2.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CE9422-00B8-FA45-B44C-3B8A7806F6C7}"/>
              </a:ext>
            </a:extLst>
          </p:cNvPr>
          <p:cNvSpPr/>
          <p:nvPr/>
        </p:nvSpPr>
        <p:spPr>
          <a:xfrm>
            <a:off x="7041412" y="4118632"/>
            <a:ext cx="1153177" cy="1153177"/>
          </a:xfrm>
          <a:prstGeom prst="ellipse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3.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5D8A6-D429-92F7-F48C-89D9F64B87AE}"/>
              </a:ext>
            </a:extLst>
          </p:cNvPr>
          <p:cNvSpPr/>
          <p:nvPr/>
        </p:nvSpPr>
        <p:spPr>
          <a:xfrm>
            <a:off x="10085412" y="1928769"/>
            <a:ext cx="1153177" cy="11531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4.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803264-1562-F863-00FC-5FDB76F1E619}"/>
              </a:ext>
            </a:extLst>
          </p:cNvPr>
          <p:cNvCxnSpPr>
            <a:cxnSpLocks/>
          </p:cNvCxnSpPr>
          <p:nvPr/>
        </p:nvCxnSpPr>
        <p:spPr>
          <a:xfrm>
            <a:off x="4581845" y="3081946"/>
            <a:ext cx="0" cy="518343"/>
          </a:xfrm>
          <a:prstGeom prst="line">
            <a:avLst/>
          </a:prstGeom>
          <a:ln w="38100">
            <a:solidFill>
              <a:srgbClr val="65B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A516-4B94-4B63-3296-69CC4C864FFB}"/>
              </a:ext>
            </a:extLst>
          </p:cNvPr>
          <p:cNvCxnSpPr>
            <a:cxnSpLocks/>
          </p:cNvCxnSpPr>
          <p:nvPr/>
        </p:nvCxnSpPr>
        <p:spPr>
          <a:xfrm flipV="1">
            <a:off x="1529694" y="3600289"/>
            <a:ext cx="0" cy="518343"/>
          </a:xfrm>
          <a:prstGeom prst="line">
            <a:avLst/>
          </a:prstGeom>
          <a:ln w="38100">
            <a:solidFill>
              <a:srgbClr val="83CB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E0CAD6-3893-D810-E0F9-A6768738B766}"/>
              </a:ext>
            </a:extLst>
          </p:cNvPr>
          <p:cNvCxnSpPr>
            <a:cxnSpLocks/>
          </p:cNvCxnSpPr>
          <p:nvPr/>
        </p:nvCxnSpPr>
        <p:spPr>
          <a:xfrm flipV="1">
            <a:off x="7618000" y="3600289"/>
            <a:ext cx="0" cy="518343"/>
          </a:xfrm>
          <a:prstGeom prst="line">
            <a:avLst/>
          </a:prstGeom>
          <a:ln w="38100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AAF86D-921E-51FF-177D-6B5135E0511D}"/>
              </a:ext>
            </a:extLst>
          </p:cNvPr>
          <p:cNvCxnSpPr>
            <a:cxnSpLocks/>
          </p:cNvCxnSpPr>
          <p:nvPr/>
        </p:nvCxnSpPr>
        <p:spPr>
          <a:xfrm flipV="1">
            <a:off x="10662000" y="3081946"/>
            <a:ext cx="0" cy="3296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4CAFAB-B9AB-D323-02BC-72CD5BDD60E5}"/>
              </a:ext>
            </a:extLst>
          </p:cNvPr>
          <p:cNvSpPr/>
          <p:nvPr/>
        </p:nvSpPr>
        <p:spPr>
          <a:xfrm>
            <a:off x="-305" y="1976008"/>
            <a:ext cx="3156458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connection (</a:t>
            </a:r>
            <a:r>
              <a:rPr lang="en-A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  <a:p>
            <a:pPr algn="ctr"/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Set up connection to a common instance on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 (free).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155B6C-ACEB-B0B2-47DC-D14BFB629124}"/>
              </a:ext>
            </a:extLst>
          </p:cNvPr>
          <p:cNvSpPr/>
          <p:nvPr/>
        </p:nvSpPr>
        <p:spPr>
          <a:xfrm>
            <a:off x="6096000" y="1976008"/>
            <a:ext cx="3044001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edges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exhibitions as edges of the graph, creating connections between nodes</a:t>
            </a:r>
            <a:endParaRPr lang="en-A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D27020-BEA4-67D6-3107-3BAF4C03C751}"/>
              </a:ext>
            </a:extLst>
          </p:cNvPr>
          <p:cNvSpPr/>
          <p:nvPr/>
        </p:nvSpPr>
        <p:spPr>
          <a:xfrm>
            <a:off x="3059692" y="3828045"/>
            <a:ext cx="3044307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nodes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>
              <a:spcAft>
                <a:spcPts val="300"/>
              </a:spcAft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names as nodes of the graph. Two inputs used: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</a:p>
          <a:p>
            <a:pPr algn="ctr"/>
            <a:endParaRPr lang="en-AU" sz="1600" dirty="0">
              <a:solidFill>
                <a:schemeClr val="bg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D94EF-8260-2423-D885-C0AB3B5D5D1E}"/>
              </a:ext>
            </a:extLst>
          </p:cNvPr>
          <p:cNvSpPr/>
          <p:nvPr/>
        </p:nvSpPr>
        <p:spPr>
          <a:xfrm>
            <a:off x="9164000" y="3828045"/>
            <a:ext cx="2996000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Graph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querying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Reader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Analysing the final graph and answering analytical questions</a:t>
            </a:r>
            <a:endParaRPr lang="hu-H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  <a:endParaRPr lang="en-A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4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4F3E-BFF6-48EF-B4E5-A01C240B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600FC9E-75E0-5B69-542D-9DC793B079AC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5489B0-8B4F-BF5E-55C5-A9DFD4F5E468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BDEEA7A-42FA-EF05-5A02-EFEB52E11AFC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6C32C81-905C-4CB6-3F11-8835F9B4B027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9B8C509A-21A0-E0EE-0DB5-037D317C934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F546119-8F95-B19C-1325-67B1B7F584E6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CEA0531-2964-7134-B410-8FA29E16211D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9897D4-5FE2-933A-D23E-9EE5D1D013CD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93B94C5-E777-9340-00A6-605D2E4D3F37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447A533-7F66-82E0-24D2-6C308A81A506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A396437-E4A8-4B5A-9390-388FC468806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C74FD0D-36DC-B6C9-F5F7-D60412587A2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41FADD-A4C4-0724-F7A5-182F9FBFBD01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FE74E24-2346-2C69-27DD-D9457CB304F4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FF0079C-8259-F9D2-2264-C07980DDAD04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50B611F4-15BD-75C0-57CA-72057AED7DE4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D8A632-99A8-8BAB-8BAC-CC92C5F8F06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534BB9E-9E8E-881F-D9A5-1BCC6F5CAB55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9774E04-8997-24C9-FC9D-15AEA0343D7E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19042CB-6CE6-31AF-BFFF-490AD6D162F8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95FE182-B11A-3E9B-45DD-9F171EFE9947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9286B27-5239-55E0-E7C4-C132400AA4B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C9E39946-22E9-A586-4F66-1616B8CC5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828F7CF-054E-31E7-FEB3-80F717909D8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A31F54E-8874-A555-B1E1-4109F52C5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95C088D2-D54D-346D-56E7-0D09C167AB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411EBE46-D08C-77ED-6378-7330A86A28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176BE2B-7745-11BC-57CA-E89D64112D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D8952571-9734-E99B-D1CF-2EA1354183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E246E57-765D-8C9F-2313-D73C81A045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49DD08C5-E8E3-0657-6B6F-2ECA7BF2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34C096F7-AD7C-11A5-074D-9218F46A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2C3CBAB5-83A9-21BB-D466-FA831F5B1A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40076CF5-5126-7E72-0943-B9156A48972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5F616FC-C0AE-0C87-2E31-250D37E7D7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6075ACC-6A89-F812-17CF-95385CB1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12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E619A-2675-5782-0024-A05D699F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4A8BC-74B0-DAE8-A297-024D8BAC9578}"/>
              </a:ext>
            </a:extLst>
          </p:cNvPr>
          <p:cNvSpPr/>
          <p:nvPr/>
        </p:nvSpPr>
        <p:spPr>
          <a:xfrm>
            <a:off x="321675" y="1275907"/>
            <a:ext cx="866199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77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8005-451D-56F3-ACCE-C2B730515D96}"/>
              </a:ext>
            </a:extLst>
          </p:cNvPr>
          <p:cNvCxnSpPr>
            <a:cxnSpLocks/>
          </p:cNvCxnSpPr>
          <p:nvPr/>
        </p:nvCxnSpPr>
        <p:spPr>
          <a:xfrm flipH="1">
            <a:off x="2873829" y="3820892"/>
            <a:ext cx="6890657" cy="0"/>
          </a:xfrm>
          <a:prstGeom prst="line">
            <a:avLst/>
          </a:prstGeom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9E4F56-34D3-13DC-3D12-B2848B16C222}"/>
              </a:ext>
            </a:extLst>
          </p:cNvPr>
          <p:cNvSpPr/>
          <p:nvPr/>
        </p:nvSpPr>
        <p:spPr>
          <a:xfrm>
            <a:off x="312680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3200" dirty="0">
                <a:solidFill>
                  <a:srgbClr val="7F7F7F"/>
                </a:solidFill>
              </a:rPr>
              <a:t>Neo4j </a:t>
            </a:r>
            <a:r>
              <a:rPr lang="hu-HU" sz="3200" dirty="0" err="1">
                <a:solidFill>
                  <a:srgbClr val="7F7F7F"/>
                </a:solidFill>
              </a:rPr>
              <a:t>queries</a:t>
            </a:r>
            <a:r>
              <a:rPr lang="hu-HU" sz="3200" dirty="0">
                <a:solidFill>
                  <a:srgbClr val="7F7F7F"/>
                </a:solidFill>
              </a:rPr>
              <a:t> + Bar </a:t>
            </a:r>
            <a:r>
              <a:rPr lang="hu-HU" sz="3200" dirty="0" err="1">
                <a:solidFill>
                  <a:srgbClr val="7F7F7F"/>
                </a:solidFill>
              </a:rPr>
              <a:t>chart</a:t>
            </a:r>
            <a:r>
              <a:rPr lang="hu-HU" sz="3200" dirty="0">
                <a:solidFill>
                  <a:srgbClr val="7F7F7F"/>
                </a:solidFill>
              </a:rPr>
              <a:t> </a:t>
            </a:r>
            <a:r>
              <a:rPr lang="hu-HU" sz="3200" dirty="0" err="1">
                <a:solidFill>
                  <a:srgbClr val="7F7F7F"/>
                </a:solidFill>
              </a:rPr>
              <a:t>visualizations</a:t>
            </a:r>
            <a:r>
              <a:rPr lang="hu-HU" sz="3200" dirty="0">
                <a:solidFill>
                  <a:srgbClr val="7F7F7F"/>
                </a:solidFill>
              </a:rPr>
              <a:t> </a:t>
            </a:r>
            <a:endParaRPr lang="en-CA" sz="3200" dirty="0">
              <a:solidFill>
                <a:srgbClr val="7F7F7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13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B7C53-E7D8-600F-6AD5-DD17B74B170B}"/>
              </a:ext>
            </a:extLst>
          </p:cNvPr>
          <p:cNvSpPr/>
          <p:nvPr/>
        </p:nvSpPr>
        <p:spPr>
          <a:xfrm>
            <a:off x="5270757" y="3017998"/>
            <a:ext cx="1605788" cy="16057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hu-HU" sz="2800" b="1" dirty="0">
                <a:solidFill>
                  <a:srgbClr val="01A9D6"/>
                </a:solidFill>
                <a:latin typeface="Avenir Book" panose="02000503020000020003" pitchFamily="2" charset="0"/>
              </a:rPr>
              <a:t>Neo4j</a:t>
            </a:r>
            <a:endParaRPr lang="en-AU" sz="2800" b="1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C3542F-16D8-8127-2291-73633466CD53}"/>
              </a:ext>
            </a:extLst>
          </p:cNvPr>
          <p:cNvSpPr/>
          <p:nvPr/>
        </p:nvSpPr>
        <p:spPr>
          <a:xfrm>
            <a:off x="7350411" y="1534892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768F9B94-5A26-0D83-854A-C7B22353E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76" y="1534892"/>
            <a:ext cx="4045114" cy="4393409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C80989C-F601-F5AE-A55F-B8CD260DD9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0976" y="1570986"/>
            <a:ext cx="4143081" cy="449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38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8005-451D-56F3-ACCE-C2B730515D96}"/>
              </a:ext>
            </a:extLst>
          </p:cNvPr>
          <p:cNvCxnSpPr>
            <a:cxnSpLocks/>
          </p:cNvCxnSpPr>
          <p:nvPr/>
        </p:nvCxnSpPr>
        <p:spPr>
          <a:xfrm flipH="1">
            <a:off x="2873829" y="3820892"/>
            <a:ext cx="6890657" cy="0"/>
          </a:xfrm>
          <a:prstGeom prst="line">
            <a:avLst/>
          </a:prstGeom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9E4F56-34D3-13DC-3D12-B2848B16C222}"/>
              </a:ext>
            </a:extLst>
          </p:cNvPr>
          <p:cNvSpPr/>
          <p:nvPr/>
        </p:nvSpPr>
        <p:spPr>
          <a:xfrm>
            <a:off x="312680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>
                <a:solidFill>
                  <a:srgbClr val="7F7F7F"/>
                </a:solidFill>
              </a:rPr>
              <a:t>The network visualization in Gephi shows the major communities and networks of artists in a wholistic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14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B7C53-E7D8-600F-6AD5-DD17B74B170B}"/>
              </a:ext>
            </a:extLst>
          </p:cNvPr>
          <p:cNvSpPr/>
          <p:nvPr/>
        </p:nvSpPr>
        <p:spPr>
          <a:xfrm>
            <a:off x="5270757" y="3017998"/>
            <a:ext cx="1605788" cy="16057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2800" b="1" dirty="0">
                <a:solidFill>
                  <a:srgbClr val="01A9D6"/>
                </a:solidFill>
                <a:latin typeface="Avenir Book" panose="02000503020000020003" pitchFamily="2" charset="0"/>
              </a:rPr>
              <a:t>GEPHI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EAAD3-761D-0532-6A47-4AD6FDB9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53" t="6109" r="10977" b="11670"/>
          <a:stretch/>
        </p:blipFill>
        <p:spPr>
          <a:xfrm>
            <a:off x="387210" y="1468941"/>
            <a:ext cx="4335152" cy="4030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AB167F-AF53-EFD9-70AF-5B182EE906B7}"/>
              </a:ext>
            </a:extLst>
          </p:cNvPr>
          <p:cNvSpPr txBox="1"/>
          <p:nvPr/>
        </p:nvSpPr>
        <p:spPr>
          <a:xfrm>
            <a:off x="826462" y="5371482"/>
            <a:ext cx="3456648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rtists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modularity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lustering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C3542F-16D8-8127-2291-73633466CD53}"/>
              </a:ext>
            </a:extLst>
          </p:cNvPr>
          <p:cNvSpPr/>
          <p:nvPr/>
        </p:nvSpPr>
        <p:spPr>
          <a:xfrm>
            <a:off x="7350411" y="1534892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1B761B-1511-8AE1-FBC7-4CA0C66EF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82" r="4842" b="4461"/>
          <a:stretch/>
        </p:blipFill>
        <p:spPr>
          <a:xfrm>
            <a:off x="7424941" y="1468941"/>
            <a:ext cx="4335153" cy="4030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83AD27-E9F0-E05D-02DB-81495785777F}"/>
              </a:ext>
            </a:extLst>
          </p:cNvPr>
          <p:cNvSpPr txBox="1"/>
          <p:nvPr/>
        </p:nvSpPr>
        <p:spPr>
          <a:xfrm>
            <a:off x="7688819" y="5371482"/>
            <a:ext cx="3807396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artists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ci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tizenship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entrality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The KNIME workflow only processes new information and thus it fulfills ETL criterias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15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D8826C-8F2C-D550-FF3E-BB0BCC063969}"/>
              </a:ext>
            </a:extLst>
          </p:cNvPr>
          <p:cNvSpPr/>
          <p:nvPr/>
        </p:nvSpPr>
        <p:spPr>
          <a:xfrm>
            <a:off x="579267" y="1617641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Old Exhibition-artist pairs (B)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B086A2-C77B-EFFD-C224-4A4B26064E11}"/>
              </a:ext>
            </a:extLst>
          </p:cNvPr>
          <p:cNvSpPr/>
          <p:nvPr/>
        </p:nvSpPr>
        <p:spPr>
          <a:xfrm>
            <a:off x="3590108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Diff Exhibition-artist pairs (B)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0BCC76-81F5-296A-2BCE-3F0F35D475CA}"/>
              </a:ext>
            </a:extLst>
          </p:cNvPr>
          <p:cNvSpPr/>
          <p:nvPr/>
        </p:nvSpPr>
        <p:spPr>
          <a:xfrm>
            <a:off x="6600949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Exhibition-artist pairs (B)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BFBDD4-B633-8946-9358-3D493652DA8C}"/>
              </a:ext>
            </a:extLst>
          </p:cNvPr>
          <p:cNvSpPr/>
          <p:nvPr/>
        </p:nvSpPr>
        <p:spPr>
          <a:xfrm>
            <a:off x="6600949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New artist exhibitions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739815-E7E3-1691-21B7-505336E93B85}"/>
              </a:ext>
            </a:extLst>
          </p:cNvPr>
          <p:cNvSpPr/>
          <p:nvPr/>
        </p:nvSpPr>
        <p:spPr>
          <a:xfrm>
            <a:off x="9611791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All new coexhibition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E9B4AC-EC13-AC41-676C-63D96CCAE7D3}"/>
              </a:ext>
            </a:extLst>
          </p:cNvPr>
          <p:cNvSpPr/>
          <p:nvPr/>
        </p:nvSpPr>
        <p:spPr>
          <a:xfrm>
            <a:off x="6600949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Matched </a:t>
            </a:r>
            <a:br>
              <a:rPr lang="en-CA">
                <a:latin typeface="Avenir Book" panose="02000503020000020003" pitchFamily="2" charset="0"/>
              </a:rPr>
            </a:br>
            <a:r>
              <a:rPr lang="en-CA">
                <a:latin typeface="Avenir Book" panose="02000503020000020003" pitchFamily="2" charset="0"/>
              </a:rPr>
              <a:t>artists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13AF34-8207-CFF9-52B4-5BD4151F9551}"/>
              </a:ext>
            </a:extLst>
          </p:cNvPr>
          <p:cNvSpPr/>
          <p:nvPr/>
        </p:nvSpPr>
        <p:spPr>
          <a:xfrm>
            <a:off x="9611791" y="4070795"/>
            <a:ext cx="1921821" cy="906848"/>
          </a:xfrm>
          <a:prstGeom prst="roundRect">
            <a:avLst>
              <a:gd name="adj" fmla="val 50000"/>
            </a:avLst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venir Book" panose="02000503020000020003" pitchFamily="2" charset="0"/>
              </a:rPr>
              <a:t>Neo4</a:t>
            </a:r>
            <a:r>
              <a:rPr lang="hu-HU" dirty="0">
                <a:latin typeface="Avenir Book" panose="02000503020000020003" pitchFamily="2" charset="0"/>
              </a:rPr>
              <a:t>j</a:t>
            </a:r>
            <a:r>
              <a:rPr lang="en-CA" dirty="0">
                <a:latin typeface="Avenir Book" panose="02000503020000020003" pitchFamily="2" charset="0"/>
              </a:rPr>
              <a:t> Updates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41D2CF-1F28-4145-2EEA-13A971263127}"/>
              </a:ext>
            </a:extLst>
          </p:cNvPr>
          <p:cNvSpPr/>
          <p:nvPr/>
        </p:nvSpPr>
        <p:spPr>
          <a:xfrm>
            <a:off x="579267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venir Book" panose="02000503020000020003" pitchFamily="2" charset="0"/>
              </a:rPr>
              <a:t>Artists</a:t>
            </a:r>
            <a:r>
              <a:rPr lang="hu-HU" dirty="0">
                <a:latin typeface="Avenir Book" panose="02000503020000020003" pitchFamily="2" charset="0"/>
              </a:rPr>
              <a:t> (A)</a:t>
            </a:r>
            <a:endParaRPr lang="en-CA" dirty="0">
              <a:latin typeface="Avenir Book" panose="02000503020000020003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33FA5E-D60D-917C-2EBF-FDD6B0F509A5}"/>
              </a:ext>
            </a:extLst>
          </p:cNvPr>
          <p:cNvSpPr/>
          <p:nvPr/>
        </p:nvSpPr>
        <p:spPr>
          <a:xfrm>
            <a:off x="4022421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venir Book" panose="02000503020000020003" pitchFamily="2" charset="0"/>
              </a:rPr>
              <a:t>Diff Artists</a:t>
            </a:r>
            <a:r>
              <a:rPr lang="hu-HU" dirty="0">
                <a:latin typeface="Avenir Book" panose="02000503020000020003" pitchFamily="2" charset="0"/>
              </a:rPr>
              <a:t> (</a:t>
            </a:r>
            <a:r>
              <a:rPr lang="en-CA" dirty="0">
                <a:latin typeface="Avenir Book" panose="02000503020000020003" pitchFamily="2" charset="0"/>
              </a:rPr>
              <a:t>A</a:t>
            </a:r>
            <a:r>
              <a:rPr lang="hu-HU" dirty="0">
                <a:latin typeface="Avenir Book" panose="02000503020000020003" pitchFamily="2" charset="0"/>
              </a:rPr>
              <a:t>)</a:t>
            </a:r>
            <a:endParaRPr lang="en-CA" dirty="0">
              <a:latin typeface="Avenir Book" panose="02000503020000020003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54FC72-B392-0F6E-6AB1-FFAAC317BE80}"/>
              </a:ext>
            </a:extLst>
          </p:cNvPr>
          <p:cNvSpPr/>
          <p:nvPr/>
        </p:nvSpPr>
        <p:spPr>
          <a:xfrm>
            <a:off x="4022421" y="5241839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venir Book" panose="02000503020000020003" pitchFamily="2" charset="0"/>
              </a:rPr>
              <a:t>Old Artists</a:t>
            </a:r>
            <a:r>
              <a:rPr lang="hu-HU" dirty="0">
                <a:latin typeface="Avenir Book" panose="02000503020000020003" pitchFamily="2" charset="0"/>
              </a:rPr>
              <a:t> (</a:t>
            </a:r>
            <a:r>
              <a:rPr lang="en-CA" dirty="0">
                <a:latin typeface="Avenir Book" panose="02000503020000020003" pitchFamily="2" charset="0"/>
              </a:rPr>
              <a:t>A</a:t>
            </a:r>
            <a:r>
              <a:rPr lang="hu-HU" dirty="0">
                <a:latin typeface="Avenir Book" panose="02000503020000020003" pitchFamily="2" charset="0"/>
              </a:rPr>
              <a:t>)</a:t>
            </a:r>
            <a:endParaRPr lang="en-CA" dirty="0">
              <a:latin typeface="Avenir Book" panose="02000503020000020003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FE6CD-CA64-5F37-8501-100318D5D60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1088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B35E1-61EF-22E0-1E4A-28BC77DC8B7A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5511929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84CDA-7649-9B34-AA11-684DDBA4A515}"/>
              </a:ext>
            </a:extLst>
          </p:cNvPr>
          <p:cNvCxnSpPr>
            <a:cxnSpLocks/>
            <a:stCxn id="6" idx="3"/>
            <a:endCxn id="17" idx="2"/>
          </p:cNvCxnSpPr>
          <p:nvPr/>
        </p:nvCxnSpPr>
        <p:spPr>
          <a:xfrm flipV="1">
            <a:off x="8522770" y="2065996"/>
            <a:ext cx="1778198" cy="506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A15A2A-D9B5-A66E-07C1-CDB579732D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561860" y="2524489"/>
            <a:ext cx="0" cy="30121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4CD306-B605-D536-FA76-7802946E095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8522770" y="3279131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08F5082-AC23-2C95-F401-BA8752760032}"/>
              </a:ext>
            </a:extLst>
          </p:cNvPr>
          <p:cNvSpPr/>
          <p:nvPr/>
        </p:nvSpPr>
        <p:spPr>
          <a:xfrm>
            <a:off x="579267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venir Book" panose="02000503020000020003" pitchFamily="2" charset="0"/>
              </a:rPr>
              <a:t>Artists</a:t>
            </a:r>
            <a:r>
              <a:rPr lang="hu-HU" dirty="0">
                <a:latin typeface="Avenir Book" panose="02000503020000020003" pitchFamily="2" charset="0"/>
              </a:rPr>
              <a:t> (</a:t>
            </a:r>
            <a:r>
              <a:rPr lang="en-CA" dirty="0">
                <a:latin typeface="Avenir Book" panose="02000503020000020003" pitchFamily="2" charset="0"/>
              </a:rPr>
              <a:t>B</a:t>
            </a:r>
            <a:r>
              <a:rPr lang="hu-HU" dirty="0">
                <a:latin typeface="Avenir Book" panose="02000503020000020003" pitchFamily="2" charset="0"/>
              </a:rPr>
              <a:t>)</a:t>
            </a:r>
            <a:endParaRPr lang="en-CA" dirty="0">
              <a:latin typeface="Avenir Book" panose="02000503020000020003" pitchFamily="2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830BB-932B-80F0-2E7F-C992F9EBB62F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5944242" y="4524219"/>
            <a:ext cx="656707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B47BE2-6EB0-4C80-2E80-9564A8A1981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501088" y="4524219"/>
            <a:ext cx="152133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6A0706-8EF1-AC35-6955-8AA87EA6A55C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>
            <a:off x="2501088" y="3279131"/>
            <a:ext cx="4099861" cy="1245088"/>
          </a:xfrm>
          <a:prstGeom prst="bentConnector3">
            <a:avLst>
              <a:gd name="adj1" fmla="val 9216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455D597-3E61-311F-3B1F-F613E077803F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7411251" y="-335744"/>
            <a:ext cx="301218" cy="6021683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5A2102-7A4D-2600-3E77-C640C2306C9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572702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579F1-ADA4-AC34-88C7-0B0AF3F1C34E}"/>
              </a:ext>
            </a:extLst>
          </p:cNvPr>
          <p:cNvCxnSpPr>
            <a:cxnSpLocks/>
            <a:stCxn id="13" idx="2"/>
            <a:endCxn id="84" idx="0"/>
          </p:cNvCxnSpPr>
          <p:nvPr/>
        </p:nvCxnSpPr>
        <p:spPr>
          <a:xfrm flipH="1">
            <a:off x="1540095" y="4977643"/>
            <a:ext cx="83" cy="4862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1B64F6-3607-C2A9-B85B-5C0CC65D140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7561860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D4123C9-D8AA-A358-FAB6-4238F57BCC9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4983332" y="4977643"/>
            <a:ext cx="0" cy="2641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4CD5ED-B98C-AD39-071A-02A5041146B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522770" y="4524219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72E1F24-50A7-1963-484A-930E9CAE21B4}"/>
              </a:ext>
            </a:extLst>
          </p:cNvPr>
          <p:cNvSpPr>
            <a:spLocks noChangeAspect="1"/>
          </p:cNvSpPr>
          <p:nvPr/>
        </p:nvSpPr>
        <p:spPr>
          <a:xfrm>
            <a:off x="1268362" y="5463852"/>
            <a:ext cx="543466" cy="543254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AEA981-6C3F-E74D-A3BF-805DB5F88A73}"/>
              </a:ext>
            </a:extLst>
          </p:cNvPr>
          <p:cNvSpPr/>
          <p:nvPr/>
        </p:nvSpPr>
        <p:spPr>
          <a:xfrm>
            <a:off x="7665136" y="6371412"/>
            <a:ext cx="360000" cy="360000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Ins="0" rtlCol="0" anchor="ctr">
            <a:noAutofit/>
          </a:bodyPr>
          <a:lstStyle/>
          <a:p>
            <a:pPr algn="ctr"/>
            <a:endParaRPr lang="en-AU" dirty="0">
              <a:latin typeface="Avenir Book" panose="02000503020000020003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C3D6A22-93F1-848B-EAD8-601D1C5EB43C}"/>
              </a:ext>
            </a:extLst>
          </p:cNvPr>
          <p:cNvSpPr/>
          <p:nvPr/>
        </p:nvSpPr>
        <p:spPr>
          <a:xfrm>
            <a:off x="7768827" y="6368676"/>
            <a:ext cx="1921821" cy="36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- Partial outputs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1835965-FFE8-9557-F858-AAE4932230F5}"/>
              </a:ext>
            </a:extLst>
          </p:cNvPr>
          <p:cNvSpPr>
            <a:spLocks noChangeAspect="1"/>
          </p:cNvSpPr>
          <p:nvPr/>
        </p:nvSpPr>
        <p:spPr>
          <a:xfrm>
            <a:off x="10300968" y="1794369"/>
            <a:ext cx="543466" cy="543254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7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34E8A057-4D0F-B512-103C-2140E7D2D423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0D2D5-F5BE-1A9B-35AC-9781AB94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108" y="2770597"/>
            <a:ext cx="7071784" cy="1012009"/>
          </a:xfrm>
        </p:spPr>
        <p:txBody>
          <a:bodyPr anchor="ctr"/>
          <a:lstStyle/>
          <a:p>
            <a:pPr algn="ctr"/>
            <a:r>
              <a:rPr lang="en-AU" sz="6000" dirty="0">
                <a:solidFill>
                  <a:schemeClr val="bg1"/>
                </a:solidFill>
              </a:rPr>
              <a:t>Thank you </a:t>
            </a:r>
            <a:br>
              <a:rPr lang="en-AU" sz="6000" dirty="0">
                <a:solidFill>
                  <a:schemeClr val="bg1"/>
                </a:solidFill>
              </a:rPr>
            </a:br>
            <a:r>
              <a:rPr lang="en-AU" sz="6000" dirty="0">
                <a:solidFill>
                  <a:schemeClr val="bg1"/>
                </a:solidFill>
              </a:rPr>
              <a:t>for your attention!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66082D3-1BCB-DC56-8C03-7E054985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16</a:t>
            </a:fld>
            <a:endParaRPr lang="hu-HU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58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943B3B-F373-6BCA-1572-73120E132B9C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47DBB-CFB7-9DE8-6328-4F313024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25" y="2922996"/>
            <a:ext cx="11778150" cy="1012009"/>
          </a:xfrm>
        </p:spPr>
        <p:txBody>
          <a:bodyPr anchor="ctr"/>
          <a:lstStyle/>
          <a:p>
            <a:pPr algn="ctr"/>
            <a:r>
              <a:rPr lang="en-AU" sz="166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17</a:t>
            </a:fld>
            <a:endParaRPr lang="hu-HU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2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75DC1-0AB6-6E7F-DB8C-35BDCB3FB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18</a:t>
            </a:fld>
            <a:endParaRPr lang="hu-HU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9624FBE-47D1-868B-535B-1C0265EEE30F}"/>
              </a:ext>
            </a:extLst>
          </p:cNvPr>
          <p:cNvSpPr txBox="1">
            <a:spLocks/>
          </p:cNvSpPr>
          <p:nvPr/>
        </p:nvSpPr>
        <p:spPr>
          <a:xfrm>
            <a:off x="355599" y="236219"/>
            <a:ext cx="11778150" cy="1012009"/>
          </a:xfrm>
          <a:prstGeom prst="rect">
            <a:avLst/>
          </a:prstGeom>
        </p:spPr>
        <p:txBody>
          <a:bodyPr vert="horz" lIns="36000" tIns="45720" rIns="36000" bIns="45720" rtlCol="0" anchor="t">
            <a:noAutofit/>
          </a:bodyPr>
          <a:lstStyle>
            <a:lvl1pPr algn="l" defTabSz="91437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AU" sz="3200" dirty="0">
                <a:solidFill>
                  <a:srgbClr val="7F7F7F"/>
                </a:solidFill>
              </a:rPr>
              <a:t>The deployment of Neo4j enabled us to visualize and analyse different dimensions of the network of artists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241452-6595-491A-B354-765B334B7A5D}"/>
              </a:ext>
            </a:extLst>
          </p:cNvPr>
          <p:cNvSpPr/>
          <p:nvPr/>
        </p:nvSpPr>
        <p:spPr>
          <a:xfrm>
            <a:off x="6457951" y="1306286"/>
            <a:ext cx="5378450" cy="4688114"/>
          </a:xfrm>
          <a:prstGeom prst="roundRect">
            <a:avLst>
              <a:gd name="adj" fmla="val 7537"/>
            </a:avLst>
          </a:prstGeom>
          <a:solidFill>
            <a:schemeClr val="bg1"/>
          </a:solidFill>
          <a:ln w="28575">
            <a:solidFill>
              <a:srgbClr val="01A9D6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251999" rtlCol="0" anchor="t"/>
          <a:lstStyle/>
          <a:p>
            <a:pPr algn="ctr">
              <a:spcAft>
                <a:spcPts val="1200"/>
              </a:spcAft>
            </a:pPr>
            <a:r>
              <a:rPr lang="en-AU" sz="2800" b="1">
                <a:solidFill>
                  <a:srgbClr val="01A9D6"/>
                </a:solidFill>
                <a:latin typeface="Avenir Book" panose="02000503020000020003" pitchFamily="2" charset="0"/>
              </a:rPr>
              <a:t>OVERALL ANALYTICS</a:t>
            </a: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GB" b="0" i="0" u="none" strike="noStrike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Andy Warhol, Liam Gillick and Hito Steyerl are the most frequently exhibited artists in the dataset, accounting more than 750 exhibitions together</a:t>
            </a:r>
            <a:endParaRPr lang="en-AU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AU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Most artists died in New York, while most have been born in Europe, indicating that the creative environment is more secure overseas</a:t>
            </a:r>
          </a:p>
          <a:p>
            <a:pPr marL="401638" indent="-354013" algn="just">
              <a:spcAft>
                <a:spcPts val="1200"/>
              </a:spcAft>
              <a:buClr>
                <a:srgbClr val="01A9D6"/>
              </a:buClr>
              <a:buFont typeface="Arial" panose="020B0604020202020204" pitchFamily="34" charset="0"/>
              <a:buChar char="•"/>
              <a:tabLst>
                <a:tab pos="4789488" algn="l"/>
              </a:tabLst>
            </a:pPr>
            <a:r>
              <a:rPr lang="en-AU" b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Conceptual Art, Expressionism and Abstract Art  create the most connections between artist, while 20% hardly accounts any connections</a:t>
            </a:r>
            <a:endParaRPr lang="en-AU" sz="2000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401638" indent="-354013" algn="just"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789488" algn="l"/>
              </a:tabLst>
            </a:pPr>
            <a:endParaRPr lang="en-AU" b="1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8391D2-7D51-B020-8B81-F0CC8FFE6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04"/>
          <a:stretch/>
        </p:blipFill>
        <p:spPr>
          <a:xfrm>
            <a:off x="355599" y="3690257"/>
            <a:ext cx="5407866" cy="2304143"/>
          </a:xfrm>
          <a:prstGeom prst="rect">
            <a:avLst/>
          </a:prstGeom>
          <a:solidFill>
            <a:schemeClr val="bg1"/>
          </a:solidFill>
          <a:ln w="190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5A5D99F-B71A-CC51-5F2A-EB493A5DE4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10"/>
          <a:stretch/>
        </p:blipFill>
        <p:spPr>
          <a:xfrm>
            <a:off x="355599" y="1306286"/>
            <a:ext cx="5407866" cy="2122714"/>
          </a:xfrm>
          <a:prstGeom prst="rect">
            <a:avLst/>
          </a:prstGeom>
          <a:solidFill>
            <a:schemeClr val="bg1"/>
          </a:solidFill>
          <a:ln w="190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AA9F17C7-DA05-FE17-B293-0B2D15666FEB}"/>
              </a:ext>
            </a:extLst>
          </p:cNvPr>
          <p:cNvSpPr/>
          <p:nvPr/>
        </p:nvSpPr>
        <p:spPr>
          <a:xfrm rot="10800000">
            <a:off x="2406207" y="3323017"/>
            <a:ext cx="1306652" cy="473222"/>
          </a:xfrm>
          <a:prstGeom prst="triangle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27E8F2-6DE3-F1A9-7B6B-59247E396054}"/>
              </a:ext>
            </a:extLst>
          </p:cNvPr>
          <p:cNvCxnSpPr>
            <a:cxnSpLocks/>
          </p:cNvCxnSpPr>
          <p:nvPr/>
        </p:nvCxnSpPr>
        <p:spPr>
          <a:xfrm>
            <a:off x="6096000" y="1690915"/>
            <a:ext cx="0" cy="3918857"/>
          </a:xfrm>
          <a:prstGeom prst="lin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800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19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3BEAA-0CB2-ABEB-13D7-1C497B8ED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435292"/>
            <a:ext cx="4476750" cy="543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EB6730-8E6E-F18F-51EA-DEB38A25A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2142"/>
          <a:stretch/>
        </p:blipFill>
        <p:spPr>
          <a:xfrm>
            <a:off x="4896521" y="1193725"/>
            <a:ext cx="7167875" cy="447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76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2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B76CD-850C-3E4F-969D-90FB233C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6511A7-AA31-12CB-253A-04DBFA88F6E7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2C31922-C1BD-CA8C-46B5-A61D96A196CD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BE97813-1650-B4E7-CC6E-1CFD749EDF0A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450A835-1B58-9E34-9A6D-A3C3E5AAFBE1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8960DCB-21A4-7BAC-24C3-D71EF8C49B6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2B137E6-7B17-901E-BE18-70A43FAC5B4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79A686A-8B0F-7B63-1199-0E251529E56C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20724E5-6B43-6398-8E53-82D1FFBF5482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3A43B9-6934-0386-4812-957E31A1528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82952B3B-3169-04BC-CEBA-5DCC759E1BBE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568EA68-827D-ED2F-AEEA-6A81E630D25D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F38C09-87B4-E067-A50F-77153C96C171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</a:t>
                  </a:r>
                  <a:r>
                    <a:rPr lang="hu-H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Neo4j</a:t>
                  </a:r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 and KNIME 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B98EC7C-7A6F-FB45-A4A3-33E910516D6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74E5800-8B25-4D66-85DB-699FA3A6E91D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EE6D0C8F-93AE-DDEC-84FC-D2E0884D096C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A3EC9AB-D07A-DA37-AD29-3527CE361CB6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8BF8AE5-9351-66B0-8CD0-5C23A14B0BA5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D25A2A-E23C-03CD-BA5F-D7A0921E9083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F5C1B8C-23A0-02A6-AD0B-E773DFF8BDA6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A1A0654-CAEA-49A0-6C6A-F3E5F2B89C6A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CF9C132-4CE2-1374-A55D-B585F3B54223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8DBE2-4B21-6345-ABCA-C14E0E785923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3" name="Group 47">
              <a:extLst>
                <a:ext uri="{FF2B5EF4-FFF2-40B4-BE49-F238E27FC236}">
                  <a16:creationId xmlns:a16="http://schemas.microsoft.com/office/drawing/2014/main" id="{1B0CF451-C2E6-B4A8-52C7-65E7474B5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5" name="AutoShape 46">
                <a:extLst>
                  <a:ext uri="{FF2B5EF4-FFF2-40B4-BE49-F238E27FC236}">
                    <a16:creationId xmlns:a16="http://schemas.microsoft.com/office/drawing/2014/main" id="{15D1CC72-8509-B858-2591-0DDB7BF7DE0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48">
                <a:extLst>
                  <a:ext uri="{FF2B5EF4-FFF2-40B4-BE49-F238E27FC236}">
                    <a16:creationId xmlns:a16="http://schemas.microsoft.com/office/drawing/2014/main" id="{9CF2E009-9771-32AE-AC6A-69C76CDCA4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371">
              <a:extLst>
                <a:ext uri="{FF2B5EF4-FFF2-40B4-BE49-F238E27FC236}">
                  <a16:creationId xmlns:a16="http://schemas.microsoft.com/office/drawing/2014/main" id="{747122B5-FC03-9927-C030-0336A9993A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8" name="AutoShape 370">
                <a:extLst>
                  <a:ext uri="{FF2B5EF4-FFF2-40B4-BE49-F238E27FC236}">
                    <a16:creationId xmlns:a16="http://schemas.microsoft.com/office/drawing/2014/main" id="{DBA40D71-794B-4386-1885-0CCA64224B8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9" name="Freeform 372">
                <a:extLst>
                  <a:ext uri="{FF2B5EF4-FFF2-40B4-BE49-F238E27FC236}">
                    <a16:creationId xmlns:a16="http://schemas.microsoft.com/office/drawing/2014/main" id="{197615F5-F21A-6EE9-2FDF-8E5445FF1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B2D36061-72F9-C789-BF14-D4C6E1AE33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1" name="AutoShape 252">
                <a:extLst>
                  <a:ext uri="{FF2B5EF4-FFF2-40B4-BE49-F238E27FC236}">
                    <a16:creationId xmlns:a16="http://schemas.microsoft.com/office/drawing/2014/main" id="{9209A791-21EC-37F7-81C7-E2C3157C70E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254">
                <a:extLst>
                  <a:ext uri="{FF2B5EF4-FFF2-40B4-BE49-F238E27FC236}">
                    <a16:creationId xmlns:a16="http://schemas.microsoft.com/office/drawing/2014/main" id="{3C892598-D33E-C968-B1C9-119A4CAA0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255">
                <a:extLst>
                  <a:ext uri="{FF2B5EF4-FFF2-40B4-BE49-F238E27FC236}">
                    <a16:creationId xmlns:a16="http://schemas.microsoft.com/office/drawing/2014/main" id="{8175935A-3285-CFD5-1E11-EE8D96E42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4" name="Group 124">
              <a:extLst>
                <a:ext uri="{FF2B5EF4-FFF2-40B4-BE49-F238E27FC236}">
                  <a16:creationId xmlns:a16="http://schemas.microsoft.com/office/drawing/2014/main" id="{7B6B5C02-4869-3852-25A6-73DBE117DB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5" name="AutoShape 123">
                <a:extLst>
                  <a:ext uri="{FF2B5EF4-FFF2-40B4-BE49-F238E27FC236}">
                    <a16:creationId xmlns:a16="http://schemas.microsoft.com/office/drawing/2014/main" id="{C1CB6203-B615-DDE3-5596-E45FE9179E9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125">
                <a:extLst>
                  <a:ext uri="{FF2B5EF4-FFF2-40B4-BE49-F238E27FC236}">
                    <a16:creationId xmlns:a16="http://schemas.microsoft.com/office/drawing/2014/main" id="{05FADDFA-B5A1-8BEF-6B1D-D13C7747BB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745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20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D6D8D5-A099-C187-0A4F-70E0D0DF6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3943" y="3279270"/>
            <a:ext cx="4744112" cy="2676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9385EC-F5EE-E61F-247E-CB88D5A11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337" y="345757"/>
            <a:ext cx="679132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483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21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 descr="A diagram of a data cleaning&#10;&#10;Description automatically generated">
            <a:extLst>
              <a:ext uri="{FF2B5EF4-FFF2-40B4-BE49-F238E27FC236}">
                <a16:creationId xmlns:a16="http://schemas.microsoft.com/office/drawing/2014/main" id="{61CCC09F-1B1B-4A31-CEC5-0CFFF6B899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3" y="451951"/>
            <a:ext cx="9989574" cy="546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5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22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5BD132-4A7E-C34B-8478-7A7FD4703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2019103"/>
            <a:ext cx="10021699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23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ADC5EE-8441-0B4E-454E-094B3691887E}"/>
              </a:ext>
            </a:extLst>
          </p:cNvPr>
          <p:cNvSpPr txBox="1"/>
          <p:nvPr/>
        </p:nvSpPr>
        <p:spPr>
          <a:xfrm>
            <a:off x="1991031" y="2505670"/>
            <a:ext cx="8209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SparQL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: Properties, values (identifiers), string labels</a:t>
            </a: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sz="1800" b="0" dirty="0">
                <a:solidFill>
                  <a:srgbClr val="7F7F7F"/>
                </a:solidFill>
                <a:latin typeface="Avenir Book" panose="02000503020000020003" pitchFamily="2" charset="0"/>
              </a:rPr>
              <a:t>Quer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y first </a:t>
            </a: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paralel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, retry missing instances, then retry for all languages</a:t>
            </a:r>
            <a:endParaRPr lang="hu-HU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hu-HU" sz="1800" b="0" dirty="0" err="1">
                <a:solidFill>
                  <a:srgbClr val="7F7F7F"/>
                </a:solidFill>
                <a:latin typeface="Avenir Book" panose="02000503020000020003" pitchFamily="2" charset="0"/>
              </a:rPr>
              <a:t>Transform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result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list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of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dicts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into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Pandas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dataframe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,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then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KNIME IO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table</a:t>
            </a:r>
            <a:endParaRPr lang="en-AU" sz="1800" b="0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C376F5-C29C-E5F5-3CEE-4C8BB4271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589013"/>
            <a:ext cx="8391525" cy="187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714CEC-101B-7EC0-C4BE-DAFEC36B0C93}"/>
              </a:ext>
            </a:extLst>
          </p:cNvPr>
          <p:cNvSpPr txBox="1"/>
          <p:nvPr/>
        </p:nvSpPr>
        <p:spPr>
          <a:xfrm>
            <a:off x="1900237" y="3752135"/>
            <a:ext cx="86941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import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knime.scripting.io </a:t>
            </a:r>
            <a:r>
              <a:rPr lang="en-GB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as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</a:t>
            </a:r>
            <a:endParaRPr lang="hu-HU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endParaRPr lang="hu-HU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data = </a:t>
            </a:r>
            <a:r>
              <a:rPr lang="en-GB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list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knio.input_tables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[0].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to_pandas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()[</a:t>
            </a:r>
            <a:r>
              <a:rPr lang="en-GB" b="0" i="0" dirty="0">
                <a:solidFill>
                  <a:srgbClr val="A31515"/>
                </a:solidFill>
                <a:effectLst/>
                <a:latin typeface="Lucida Console" panose="020B0609040504020204" pitchFamily="49" charset="0"/>
              </a:rPr>
              <a:t>'name’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])</a:t>
            </a:r>
            <a:endParaRPr lang="hu-HU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results_dict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query_multiple_people_retry_missing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(data)</a:t>
            </a:r>
            <a:endParaRPr lang="hu-HU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results_table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=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pd.DataFrame.from_dict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results_dict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  <a:endParaRPr lang="hu-HU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knio.output_tables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[0] = 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knio.Table.from_pandas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(</a:t>
            </a:r>
            <a:r>
              <a:rPr lang="en-GB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results_table</a:t>
            </a:r>
            <a:r>
              <a:rPr lang="en-GB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672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24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3" name="Picture 2" descr="A diagram of a painting&#10;&#10;Description automatically generated with medium confidence">
            <a:extLst>
              <a:ext uri="{FF2B5EF4-FFF2-40B4-BE49-F238E27FC236}">
                <a16:creationId xmlns:a16="http://schemas.microsoft.com/office/drawing/2014/main" id="{682BE698-6DA3-DEFE-2696-4EAC80B3E2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350" y="872613"/>
            <a:ext cx="58293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15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25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36FB00-83F6-DBD2-2A1C-4A28E861A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98145"/>
            <a:ext cx="12001500" cy="3019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56482C-55F2-DBF5-B9E7-7E694C40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3743897"/>
            <a:ext cx="56292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499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26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8679B-533B-BC7C-7525-3F00A241D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904875"/>
            <a:ext cx="100012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32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27</a:t>
            </a:fld>
            <a:endParaRPr lang="hu-HU">
              <a:latin typeface="Avenir Book" panose="02000503020000020003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54B3E-FF7F-61D8-D0E5-795C27728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928687"/>
            <a:ext cx="53530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79A-593B-1454-1577-185948F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C6E771-33F2-C880-43B9-CA868474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3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B66CC-42E5-9600-0E1F-9D89939B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C82BD-C367-4F9B-C9DF-E9302BC1A92E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9F06B9-A58D-AD41-9918-FFF39A18F732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78121AE-C1FF-3039-504D-9898283C984D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D831B510-7BB8-EEE9-BE28-4A9779DE339D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A627705-DCAC-2C7B-F894-9EE35007393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A0AD3EC-A027-01BD-3263-C3E2E45025D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754395C-AF97-08B4-5B31-710320EC24C3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B08664-D295-641D-24F3-46B1BDE4DC50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93A80E8-9A23-D4FD-1066-68836D5E241D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DB11E9A0-4C27-8B08-3147-310E570808D0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09BBBE6-1221-C823-2D60-0A3CE513BF1B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368C4A-54C7-A7B9-E76A-7B5AE8E0383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D91D0B-28E0-D14A-4409-8241C462E86E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E2DC54-380A-4CC3-485F-9DEBB6C74822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7D62375-220E-7C4D-64BE-ACB8180DEE96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EBC4132-1AEE-87A4-8CA6-21038DF2E82C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6CE5B4-FBE7-6A17-E367-27F3673276FD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03BD15-0505-4074-B489-3A302F4D65B0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5D198BE-BF13-041F-D945-CA09EAF551CA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4EF00EF-1D47-F2F0-CBB1-E54AB9DF302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F5D4BB0-EBE6-F5E1-BFB7-2008C95608AF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256157C-CD29-11CF-75EB-9DA990ED88F5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4273ABB9-75D6-C4E7-F340-2743B8EAF1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960D082-8136-7190-6C68-C17188B4923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996C5508-6E81-285D-1220-BCB5F8AF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BB4DA5D6-C198-00B4-10D9-EDBCC8C4B2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82301D06-48EF-4D07-9B49-174848B759B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2F3992F-BD59-903C-C9B5-97735AA1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60C419C1-BDD7-4B7F-FF9A-EA8800DCF9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9522924-B95E-4F62-14CB-F72A58BF6DC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ED15E087-F67C-9F95-2EE7-B739D1535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5C8D8B33-41AD-A295-D832-5F4BB3A90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D509B5F8-2387-B55D-8A37-952A1A4562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DCA67FD0-A8AA-8C90-5CE4-A5FDC0F4316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2A44436-40FD-3CF1-AC34-600730BF50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358390C-72C7-F192-1F3C-E90EC2335431}"/>
              </a:ext>
            </a:extLst>
          </p:cNvPr>
          <p:cNvSpPr/>
          <p:nvPr/>
        </p:nvSpPr>
        <p:spPr>
          <a:xfrm>
            <a:off x="3142508" y="1343026"/>
            <a:ext cx="8661991" cy="4385006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750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9C7A-04A0-DF1B-32A8-1297CFB0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4D2BA-6983-9C9A-EB1E-5B979FA5668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02097" y="447400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8928B78-9B78-468F-97E8-C8CE0723AF9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756699" y="1871990"/>
            <a:ext cx="678602" cy="1301005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1D3D779-0606-C932-0535-18139AF5442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756699" y="3172995"/>
            <a:ext cx="678602" cy="130100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123D2-F714-9071-C6E6-0DA88C15DC5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811301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133936-85BE-0090-E3DE-FE713F9A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project work utilized 2 databased, an API and NoSQL solutions to analyse the network of painters in depth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9106C-98BB-911B-14CA-3D746129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4</a:t>
            </a:fld>
            <a:endParaRPr lang="hu-H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B768F1-DE3A-4D77-C0A8-542CEA2EF03C}"/>
              </a:ext>
            </a:extLst>
          </p:cNvPr>
          <p:cNvSpPr/>
          <p:nvPr/>
        </p:nvSpPr>
        <p:spPr>
          <a:xfrm>
            <a:off x="326097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-flux announcements </a:t>
            </a: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atabase</a:t>
            </a:r>
            <a:endParaRPr lang="en-HU" sz="1600" b="1" dirty="0"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Online portal for announing various </a:t>
            </a:r>
            <a:r>
              <a:rPr lang="en-GB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art exhibitions worldwide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DB9FEA-29DF-6879-080E-304ECFCFEC84}"/>
              </a:ext>
            </a:extLst>
          </p:cNvPr>
          <p:cNvSpPr/>
          <p:nvPr/>
        </p:nvSpPr>
        <p:spPr>
          <a:xfrm>
            <a:off x="326097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PainterPalette database</a:t>
            </a:r>
            <a:endParaRPr lang="en-HU" sz="1400" b="1" dirty="0">
              <a:effectLst/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Database containing the details of more than </a:t>
            </a:r>
            <a:r>
              <a:rPr lang="en-HU" sz="1200" dirty="0"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10,000 painters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F5A908-3478-70C0-8255-FF678D2F3E63}"/>
              </a:ext>
            </a:extLst>
          </p:cNvPr>
          <p:cNvSpPr/>
          <p:nvPr/>
        </p:nvSpPr>
        <p:spPr>
          <a:xfrm>
            <a:off x="3380699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 dirty="0"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6ACC0C-5FB9-7E06-7ED2-776BDE9A0921}"/>
              </a:ext>
            </a:extLst>
          </p:cNvPr>
          <p:cNvSpPr/>
          <p:nvPr/>
        </p:nvSpPr>
        <p:spPr>
          <a:xfrm>
            <a:off x="3380699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 dirty="0">
              <a:latin typeface="Avenir Book" panose="02000503020000020003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E63BB15-FEDC-9365-B540-0BF89C353702}"/>
              </a:ext>
            </a:extLst>
          </p:cNvPr>
          <p:cNvSpPr/>
          <p:nvPr/>
        </p:nvSpPr>
        <p:spPr>
          <a:xfrm>
            <a:off x="6435301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API Calling</a:t>
            </a:r>
          </a:p>
          <a:p>
            <a:pPr algn="ctr">
              <a:spcAft>
                <a:spcPts val="300"/>
              </a:spcAft>
            </a:pPr>
            <a:r>
              <a:rPr lang="en-AU" sz="1200" dirty="0">
                <a:latin typeface="Avenir Book" panose="02000503020000020003" pitchFamily="2" charset="0"/>
              </a:rPr>
              <a:t>Utilizing the Wikipedia API </a:t>
            </a:r>
            <a:br>
              <a:rPr lang="en-AU" sz="1200" dirty="0">
                <a:latin typeface="Avenir Book" panose="02000503020000020003" pitchFamily="2" charset="0"/>
              </a:rPr>
            </a:br>
            <a:r>
              <a:rPr lang="en-AU" sz="1200" dirty="0">
                <a:latin typeface="Avenir Book" panose="02000503020000020003" pitchFamily="2" charset="0"/>
              </a:rPr>
              <a:t>to enrich data with artist details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83BB2-F696-2DB9-9B67-F0B5532F05BC}"/>
              </a:ext>
            </a:extLst>
          </p:cNvPr>
          <p:cNvGrpSpPr/>
          <p:nvPr/>
        </p:nvGrpSpPr>
        <p:grpSpPr>
          <a:xfrm>
            <a:off x="1441365" y="4996000"/>
            <a:ext cx="145464" cy="785652"/>
            <a:chOff x="1514097" y="4996000"/>
            <a:chExt cx="145464" cy="78565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6DE544-3D4B-6985-7B85-03FC815208C0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2113C9-C8E9-9983-D038-B0DA866B3A1B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356FABD-FABF-82A3-0E8C-3F4539EF567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702097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4BA5472-12DE-C5DC-A14E-6B3B2B66B1FE}"/>
              </a:ext>
            </a:extLst>
          </p:cNvPr>
          <p:cNvSpPr/>
          <p:nvPr/>
        </p:nvSpPr>
        <p:spPr>
          <a:xfrm>
            <a:off x="326097" y="5781652"/>
            <a:ext cx="11539806" cy="344328"/>
          </a:xfrm>
          <a:prstGeom prst="round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itchFamily="2" charset="0"/>
              </a:rPr>
              <a:t>Partial outputs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61DFC9-CDC8-CE1A-1AEF-735B3B7A31A4}"/>
              </a:ext>
            </a:extLst>
          </p:cNvPr>
          <p:cNvGrpSpPr/>
          <p:nvPr/>
        </p:nvGrpSpPr>
        <p:grpSpPr>
          <a:xfrm>
            <a:off x="4495967" y="4996000"/>
            <a:ext cx="145464" cy="785652"/>
            <a:chOff x="1514097" y="4996000"/>
            <a:chExt cx="145464" cy="78565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DB040CC-A730-E3B2-76AD-BF61261B58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4AC3E1-A8B2-CBD2-6DFF-5439FE91E06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A5007F-4184-64B8-2E66-7A5B0766425A}"/>
              </a:ext>
            </a:extLst>
          </p:cNvPr>
          <p:cNvGrpSpPr/>
          <p:nvPr/>
        </p:nvGrpSpPr>
        <p:grpSpPr>
          <a:xfrm>
            <a:off x="7550569" y="3541853"/>
            <a:ext cx="145464" cy="2239799"/>
            <a:chOff x="1514097" y="3541853"/>
            <a:chExt cx="145464" cy="223979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7BB250-CEC6-331E-FA58-96636DECF933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306F6F-9DE5-F76D-0354-D5D8E5889B28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90C75-2559-F7E3-5D7E-D8440B3ABF14}"/>
              </a:ext>
            </a:extLst>
          </p:cNvPr>
          <p:cNvSpPr/>
          <p:nvPr/>
        </p:nvSpPr>
        <p:spPr>
          <a:xfrm>
            <a:off x="6435301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Data joining</a:t>
            </a:r>
          </a:p>
          <a:p>
            <a:pPr algn="ctr">
              <a:spcAft>
                <a:spcPts val="300"/>
              </a:spcAft>
            </a:pPr>
            <a:r>
              <a:rPr lang="en-HU" sz="1200" kern="1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HU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mproved join, and filtered exhibitions for the joined artists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1D7F22-3C59-2308-C4EF-F8FA8CC26110}"/>
              </a:ext>
            </a:extLst>
          </p:cNvPr>
          <p:cNvGrpSpPr/>
          <p:nvPr/>
        </p:nvGrpSpPr>
        <p:grpSpPr>
          <a:xfrm>
            <a:off x="10605171" y="3541853"/>
            <a:ext cx="145464" cy="2239799"/>
            <a:chOff x="1514097" y="3541853"/>
            <a:chExt cx="145464" cy="223979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EFC514-771F-4F8D-5E50-DFD3EBC22BD7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FC7F7B-B3F9-B531-BA8B-98F5380B38D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BF7BC60-647F-09E7-640B-9EC4444CFE6B}"/>
              </a:ext>
            </a:extLst>
          </p:cNvPr>
          <p:cNvSpPr/>
          <p:nvPr/>
        </p:nvSpPr>
        <p:spPr>
          <a:xfrm>
            <a:off x="326097" y="5287187"/>
            <a:ext cx="11539806" cy="344328"/>
          </a:xfrm>
          <a:prstGeom prst="roundRect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itchFamily="2" charset="0"/>
              </a:rPr>
              <a:t>KNIME Server </a:t>
            </a:r>
            <a:r>
              <a:rPr lang="en-AU" sz="1600" dirty="0">
                <a:latin typeface="Helvetica" pitchFamily="2" charset="0"/>
              </a:rPr>
              <a:t>(ETL Implementation)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0D9C5B-8AD5-15F9-BDF8-435DAAECF904}"/>
              </a:ext>
            </a:extLst>
          </p:cNvPr>
          <p:cNvSpPr/>
          <p:nvPr/>
        </p:nvSpPr>
        <p:spPr>
          <a:xfrm>
            <a:off x="9489903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Neo4j operations</a:t>
            </a:r>
          </a:p>
          <a:p>
            <a:pPr algn="ctr">
              <a:spcAft>
                <a:spcPts val="300"/>
              </a:spcAft>
            </a:pPr>
            <a:r>
              <a:rPr lang="en-AU" sz="1200" dirty="0">
                <a:latin typeface="Avenir Book" panose="02000503020000020003" pitchFamily="2" charset="0"/>
              </a:rPr>
              <a:t>Network analysis with applying Neo4j functionalities</a:t>
            </a:r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02519192-659E-C38D-D01B-9B91779C58AB}"/>
              </a:ext>
            </a:extLst>
          </p:cNvPr>
          <p:cNvSpPr/>
          <p:nvPr/>
        </p:nvSpPr>
        <p:spPr>
          <a:xfrm>
            <a:off x="9489903" y="1607120"/>
            <a:ext cx="2376000" cy="531935"/>
          </a:xfrm>
          <a:prstGeom prst="roundRect">
            <a:avLst/>
          </a:prstGeom>
          <a:solidFill>
            <a:srgbClr val="6794A8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Save processed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B333D-5A6D-5B58-ED6A-8A201551A2A1}"/>
              </a:ext>
            </a:extLst>
          </p:cNvPr>
          <p:cNvCxnSpPr>
            <a:cxnSpLocks/>
          </p:cNvCxnSpPr>
          <p:nvPr/>
        </p:nvCxnSpPr>
        <p:spPr>
          <a:xfrm>
            <a:off x="8811301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DD443AC2-AEB9-9E91-A0F5-96367D22AD1F}"/>
              </a:ext>
            </a:extLst>
          </p:cNvPr>
          <p:cNvSpPr/>
          <p:nvPr/>
        </p:nvSpPr>
        <p:spPr>
          <a:xfrm>
            <a:off x="3380699" y="2884812"/>
            <a:ext cx="2376000" cy="531935"/>
          </a:xfrm>
          <a:prstGeom prst="roundRect">
            <a:avLst/>
          </a:prstGeom>
          <a:solidFill>
            <a:srgbClr val="9AB8C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Load processed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C900C5-E459-2061-EAFE-A03AB0DC6AC1}"/>
              </a:ext>
            </a:extLst>
          </p:cNvPr>
          <p:cNvCxnSpPr>
            <a:cxnSpLocks/>
          </p:cNvCxnSpPr>
          <p:nvPr/>
        </p:nvCxnSpPr>
        <p:spPr>
          <a:xfrm>
            <a:off x="5756699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CE7323-3ADD-BBA4-F2B4-F2418086B05C}"/>
              </a:ext>
            </a:extLst>
          </p:cNvPr>
          <p:cNvCxnSpPr>
            <a:cxnSpLocks/>
          </p:cNvCxnSpPr>
          <p:nvPr/>
        </p:nvCxnSpPr>
        <p:spPr>
          <a:xfrm>
            <a:off x="7623301" y="2398995"/>
            <a:ext cx="0" cy="2520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1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29DD-90F0-5C74-E1E4-2CAECB4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6356-3AAB-91B1-9282-1960F87B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38BB2-C145-5E48-AB5B-EFE84373F2DD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8B59E1-357C-105F-B4F6-5C84AEC7536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EAE4C7-0A18-EC98-6CBD-F7CC71C3C916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77097E7-06F5-E24A-D3DD-4B04E4C2B790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3BEC10AE-A0FE-0B31-47EF-B3097A87F732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82263E3-6FB6-D161-0959-1EBA25F5A8E4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2C03F53-D3D8-4072-BFEA-D12E024462D2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E80A16-7F45-A077-4401-117675F81608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20F17EF-4C44-D621-EF2D-91E85AD05C14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29767BC-B1BC-6F55-AD43-B01847D94CF8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1DCF2370-D443-B6F8-BEC3-F209BBB88D73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813FC9-8531-0ECF-F97F-7F4E2C4668BE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9C6B46E-1079-3C61-B816-1BB1B5E6EF03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E1D7341-AE58-DF74-2EA1-59E0284DD68C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1225077-D495-7F0C-0EFC-41234A56CAA8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4EB264B-48AE-CC11-699E-55CD41C32E15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A989ABF-1606-576A-746A-96253184251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46F448-A2BB-F6F1-3EAB-FF74BBB5D94E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B17DA47-B454-AFE7-CE33-86BE67AD77EC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DB1B62DB-764C-8C13-5A92-F0BD97528C8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1F8A092-6B23-8A87-27AA-4F1CC19AB37B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5F78E13-C611-6D27-3BF2-CB2A4CFE9E1D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CB17EED9-9E5B-3EFB-FD35-99AEC0BD7F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2C083B42-490A-6B8F-A775-0889F0F467A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E861B01-DBF7-E270-A546-07F7AC5253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AF5F011C-850B-7DEB-2886-6C03FE784C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3E94E560-6EFA-9D49-C5CB-4DDEF8D785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98A0D595-7155-3867-75E9-19CE4CE257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E9275D42-0931-ED07-9C8B-BA897A6BF0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F0C2213F-C1ED-DA41-EF3A-9E0D2E3BCC1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9508DE81-0E92-7004-F527-0F2A9CD47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94DC43A-4E2E-C264-AD5E-A0048E513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4EC80C38-8C47-1EE4-81E8-770C921966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0CF57008-BBF0-D293-EF2A-D1C702D526E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6A5D5A2F-B050-7690-B864-2D473CBCC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864EC7F-2E53-C498-031D-25D47CC1D5AD}"/>
              </a:ext>
            </a:extLst>
          </p:cNvPr>
          <p:cNvSpPr/>
          <p:nvPr/>
        </p:nvSpPr>
        <p:spPr>
          <a:xfrm>
            <a:off x="263472" y="1275907"/>
            <a:ext cx="2987238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EA2928-E118-A253-784D-65842054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5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5DD7A-75F9-8585-693F-83AD2DB70844}"/>
              </a:ext>
            </a:extLst>
          </p:cNvPr>
          <p:cNvSpPr/>
          <p:nvPr/>
        </p:nvSpPr>
        <p:spPr>
          <a:xfrm>
            <a:off x="6017690" y="1275907"/>
            <a:ext cx="6174310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11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7C0F-9E8B-9FAC-D328-4A7BB9F4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project work relies on a complex KNIME workflow that reads, cleans, aggregates and analyses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73F8-B7D4-C367-718B-6A221A2D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6</a:t>
            </a:fld>
            <a:endParaRPr lang="hu-HU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A1B851A-A48F-C427-B1A2-D4936EAECAF2}"/>
              </a:ext>
            </a:extLst>
          </p:cNvPr>
          <p:cNvSpPr/>
          <p:nvPr/>
        </p:nvSpPr>
        <p:spPr>
          <a:xfrm rot="16200000">
            <a:off x="946549" y="4171189"/>
            <a:ext cx="434903" cy="2138202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A05B3C6-84A2-63CE-278C-6E0DC64CEA0A}"/>
              </a:ext>
            </a:extLst>
          </p:cNvPr>
          <p:cNvSpPr/>
          <p:nvPr/>
        </p:nvSpPr>
        <p:spPr>
          <a:xfrm rot="16200000">
            <a:off x="4719905" y="4400694"/>
            <a:ext cx="434907" cy="1669589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581D8DF-0A09-A4ED-F683-DCD0646992E9}"/>
              </a:ext>
            </a:extLst>
          </p:cNvPr>
          <p:cNvSpPr/>
          <p:nvPr/>
        </p:nvSpPr>
        <p:spPr>
          <a:xfrm rot="16200000">
            <a:off x="2856246" y="4468706"/>
            <a:ext cx="434905" cy="1533568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BC268-2E55-15B0-79AB-37D6BEA5E9A7}"/>
              </a:ext>
            </a:extLst>
          </p:cNvPr>
          <p:cNvSpPr/>
          <p:nvPr/>
        </p:nvSpPr>
        <p:spPr>
          <a:xfrm>
            <a:off x="54581" y="5430641"/>
            <a:ext cx="2302100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process processing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500FD4-D7AB-C65C-AE0D-FD8098BAC7E4}"/>
              </a:ext>
            </a:extLst>
          </p:cNvPr>
          <p:cNvSpPr/>
          <p:nvPr/>
        </p:nvSpPr>
        <p:spPr>
          <a:xfrm>
            <a:off x="1853174" y="5334263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74BE4-3FAF-7CAF-8A05-A10E6A908596}"/>
              </a:ext>
            </a:extLst>
          </p:cNvPr>
          <p:cNvSpPr/>
          <p:nvPr/>
        </p:nvSpPr>
        <p:spPr>
          <a:xfrm>
            <a:off x="3716834" y="5360138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API Calling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BB6E250B-506A-E2EC-BFC4-64B129E8D21D}"/>
              </a:ext>
            </a:extLst>
          </p:cNvPr>
          <p:cNvSpPr/>
          <p:nvPr/>
        </p:nvSpPr>
        <p:spPr>
          <a:xfrm rot="16200000">
            <a:off x="6711430" y="4210698"/>
            <a:ext cx="434907" cy="2035789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53818-C503-2D14-0C48-C56563B3FB09}"/>
              </a:ext>
            </a:extLst>
          </p:cNvPr>
          <p:cNvSpPr/>
          <p:nvPr/>
        </p:nvSpPr>
        <p:spPr>
          <a:xfrm>
            <a:off x="5637310" y="5423743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#2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C2EB107A-DA65-FBBE-373D-A3699F57CA32}"/>
              </a:ext>
            </a:extLst>
          </p:cNvPr>
          <p:cNvSpPr/>
          <p:nvPr/>
        </p:nvSpPr>
        <p:spPr>
          <a:xfrm rot="16200000">
            <a:off x="9087805" y="4014964"/>
            <a:ext cx="434907" cy="2441047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D7D13-AAD2-4E4C-C11B-310BA97DEE4B}"/>
              </a:ext>
            </a:extLst>
          </p:cNvPr>
          <p:cNvSpPr/>
          <p:nvPr/>
        </p:nvSpPr>
        <p:spPr>
          <a:xfrm>
            <a:off x="7811056" y="5430641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Load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</a:t>
            </a:r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to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Neo4j DB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A91214F-9DAD-E79F-373C-C3D8E0F54060}"/>
              </a:ext>
            </a:extLst>
          </p:cNvPr>
          <p:cNvSpPr/>
          <p:nvPr/>
        </p:nvSpPr>
        <p:spPr>
          <a:xfrm rot="16200000">
            <a:off x="11188459" y="4521160"/>
            <a:ext cx="434907" cy="1414865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FF798-0AB8-0D5A-5A9A-A24FFD388F2B}"/>
              </a:ext>
            </a:extLst>
          </p:cNvPr>
          <p:cNvSpPr/>
          <p:nvPr/>
        </p:nvSpPr>
        <p:spPr>
          <a:xfrm>
            <a:off x="10741963" y="5423742"/>
            <a:ext cx="1327897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Analytics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01EA0BB-E0DF-BAB0-AF3C-0A917493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003131"/>
            <a:ext cx="12192000" cy="285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9A94-81E6-0E68-8D75-44ECDA75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61-32D4-DA7E-AECF-48DAC185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C9F39-F3B1-4383-4486-870FFBDF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7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7F9E5-85FF-8FB4-DB3D-9CD2FE94A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1495214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hu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flux announcements containing artists and exhibitions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Application of API calls to enrich data with further details of artists (e.g., date and place of birth, c</a:t>
                      </a:r>
                      <a:r>
                        <a:rPr lang="hu-H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itizenship </a:t>
                      </a: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etc.)</a:t>
                      </a:r>
                      <a:endParaRPr lang="en-GB" sz="1600">
                        <a:effectLst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analyze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exhibitions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and 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standardized name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artists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.</a:t>
                      </a:r>
                    </a:p>
                    <a:p>
                      <a:pPr algn="ctr"/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From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1012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to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1152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matches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reader</a:t>
                      </a: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connector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7F4F7C9-CD7D-8CAA-3671-2D012567E3A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8541D63-54C2-A005-26E2-22981F739807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862DEE3-BB43-386E-975D-6DB671A797CD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3EEDB2A-3C7C-67C7-B3CF-F7603A9CA3D2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D2A45B77-50EB-2AD7-242E-6589F85224AA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529D5-9DCE-F1A9-3894-FA5CB630B276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256396-2D4A-CEE9-01E3-5B324C30029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0B3DC-9906-D82E-53B9-1C56221D22A2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7DDE6-A410-E36D-0B25-A022C9C92045}"/>
              </a:ext>
            </a:extLst>
          </p:cNvPr>
          <p:cNvSpPr/>
          <p:nvPr/>
        </p:nvSpPr>
        <p:spPr>
          <a:xfrm>
            <a:off x="6448276" y="1435898"/>
            <a:ext cx="553680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4071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D5C3-0F91-FC11-B977-3E450229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94C6BE-41B3-A226-96E4-2383C3ABE67E}"/>
              </a:ext>
            </a:extLst>
          </p:cNvPr>
          <p:cNvSpPr/>
          <p:nvPr/>
        </p:nvSpPr>
        <p:spPr>
          <a:xfrm>
            <a:off x="3746382" y="2006377"/>
            <a:ext cx="8219624" cy="3843743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B8FCB-FA4E-B517-9E7A-AD6FAAB8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C6676-9D88-B22E-3AFE-A1217EB6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8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974B99-0976-E461-3A6C-23057AFBF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22335"/>
              </p:ext>
            </p:extLst>
          </p:nvPr>
        </p:nvGraphicFramePr>
        <p:xfrm>
          <a:off x="277950" y="1435898"/>
          <a:ext cx="3386363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noProof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 (</a:t>
                      </a:r>
                      <a:r>
                        <a:rPr lang="en-AU" sz="1600" b="0" noProof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sp>
        <p:nvSpPr>
          <p:cNvPr id="10" name="Chevron 9">
            <a:extLst>
              <a:ext uri="{FF2B5EF4-FFF2-40B4-BE49-F238E27FC236}">
                <a16:creationId xmlns:a16="http://schemas.microsoft.com/office/drawing/2014/main" id="{CE1BD979-0638-9631-E0A9-88E61FCAE41B}"/>
              </a:ext>
            </a:extLst>
          </p:cNvPr>
          <p:cNvSpPr/>
          <p:nvPr/>
        </p:nvSpPr>
        <p:spPr>
          <a:xfrm>
            <a:off x="889452" y="1531369"/>
            <a:ext cx="2741237" cy="578953"/>
          </a:xfrm>
          <a:prstGeom prst="chevron">
            <a:avLst>
              <a:gd name="adj" fmla="val 26704"/>
            </a:avLst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Helvetica" pitchFamily="2" charset="0"/>
              </a:rPr>
              <a:t>API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E0DD5-0644-9C31-D3F4-863716655B61}"/>
              </a:ext>
            </a:extLst>
          </p:cNvPr>
          <p:cNvSpPr txBox="1"/>
          <p:nvPr/>
        </p:nvSpPr>
        <p:spPr>
          <a:xfrm>
            <a:off x="3765451" y="2305835"/>
            <a:ext cx="83674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?person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 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WHERE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VALUES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{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people_string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 } 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?label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wdt:P31 wd:Q5.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wdt:P19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wdt:P569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SERVICE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bd:serviceParam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</a:t>
            </a:r>
            <a:r>
              <a:rPr lang="en-GB" sz="1400" b="0" i="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language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"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en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". } }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12F78-9828-8F06-0734-AB3791BD727A}"/>
              </a:ext>
            </a:extLst>
          </p:cNvPr>
          <p:cNvSpPr txBox="1"/>
          <p:nvPr/>
        </p:nvSpPr>
        <p:spPr>
          <a:xfrm>
            <a:off x="3411793" y="4343546"/>
            <a:ext cx="8209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SparQL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: Properties, values (identifiers), string labels</a:t>
            </a: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sz="1800" b="0" dirty="0">
                <a:solidFill>
                  <a:srgbClr val="7F7F7F"/>
                </a:solidFill>
                <a:latin typeface="Avenir Book" panose="02000503020000020003" pitchFamily="2" charset="0"/>
              </a:rPr>
              <a:t>Quer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y first </a:t>
            </a: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paralel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, retry missing instances, then retry for all languages</a:t>
            </a:r>
            <a:endParaRPr lang="hu-HU" dirty="0">
              <a:solidFill>
                <a:srgbClr val="7F7F7F"/>
              </a:solidFill>
              <a:latin typeface="Avenir Book" panose="02000503020000020003" pitchFamily="2" charset="0"/>
            </a:endParaRP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hu-HU" sz="1800" b="0" dirty="0" err="1">
                <a:solidFill>
                  <a:srgbClr val="7F7F7F"/>
                </a:solidFill>
                <a:latin typeface="Avenir Book" panose="02000503020000020003" pitchFamily="2" charset="0"/>
              </a:rPr>
              <a:t>Transform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result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list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of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dicts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into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Pandas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dataframe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,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then</a:t>
            </a:r>
            <a:r>
              <a:rPr lang="hu-HU" dirty="0">
                <a:solidFill>
                  <a:srgbClr val="7F7F7F"/>
                </a:solidFill>
                <a:latin typeface="Avenir Book" panose="02000503020000020003" pitchFamily="2" charset="0"/>
              </a:rPr>
              <a:t> KNIME IO </a:t>
            </a:r>
            <a:r>
              <a:rPr lang="hu-HU" dirty="0" err="1">
                <a:solidFill>
                  <a:srgbClr val="7F7F7F"/>
                </a:solidFill>
                <a:latin typeface="Avenir Book" panose="02000503020000020003" pitchFamily="2" charset="0"/>
              </a:rPr>
              <a:t>table</a:t>
            </a:r>
            <a:endParaRPr lang="en-AU" sz="1800" b="0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8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BF20-CCBF-15DE-3CCD-9CF7DF4F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FC79-E8B3-31E2-7965-418ECC8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EAC2D-CA19-457A-7146-079A84D5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9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827E2-D49B-0AFA-4834-49820CAB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0313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eflux announcements containing artists and exhibitions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</a:t>
                      </a:r>
                      <a:r>
                        <a:rPr lang="en-GB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analyze</a:t>
                      </a:r>
                      <a:r>
                        <a:rPr lang="en-GB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artists and the recent exhibitions with standardized names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KNIME Neo4j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extension</a:t>
                      </a:r>
                      <a:endParaRPr lang="hu-H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</a:t>
                      </a:r>
                      <a:r>
                        <a:rPr lang="en-A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onnector</a:t>
                      </a:r>
                      <a:endParaRPr lang="hu-H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Writer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, 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Reader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139E0-F4BD-1E5E-500F-306790A85F2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CD7129D7-8577-20A7-B9A5-9F1094BFEDEC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E9701F7-6F49-69BF-C0C1-1D8C78C417C5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C28AA04-A27F-80D1-6543-F22AA197D790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A880878F-4F7B-DBBB-0A93-AE4675329E91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CDCC2B-A5E6-6D06-190F-9354A9DF66E0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B18C4-C42A-F8C0-424C-5DB80D258E7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B9F7AD-24BB-A7E5-F05F-DE95D9367BFB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90CEF6-3426-B606-9E3F-DC638355996C}"/>
              </a:ext>
            </a:extLst>
          </p:cNvPr>
          <p:cNvSpPr/>
          <p:nvPr/>
        </p:nvSpPr>
        <p:spPr>
          <a:xfrm>
            <a:off x="348974" y="1435898"/>
            <a:ext cx="883791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1072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-téma">
  <a:themeElements>
    <a:clrScheme name="Egyéni 4. séma">
      <a:dk1>
        <a:sysClr val="windowText" lastClr="000000"/>
      </a:dk1>
      <a:lt1>
        <a:sysClr val="window" lastClr="FFFFFF"/>
      </a:lt1>
      <a:dk2>
        <a:srgbClr val="293E47"/>
      </a:dk2>
      <a:lt2>
        <a:srgbClr val="CFE0E2"/>
      </a:lt2>
      <a:accent1>
        <a:srgbClr val="4BB6A9"/>
      </a:accent1>
      <a:accent2>
        <a:srgbClr val="293E47"/>
      </a:accent2>
      <a:accent3>
        <a:srgbClr val="E22335"/>
      </a:accent3>
      <a:accent4>
        <a:srgbClr val="646491"/>
      </a:accent4>
      <a:accent5>
        <a:srgbClr val="F2BE30"/>
      </a:accent5>
      <a:accent6>
        <a:srgbClr val="D8D8D8"/>
      </a:accent6>
      <a:hlink>
        <a:srgbClr val="79989B"/>
      </a:hlink>
      <a:folHlink>
        <a:srgbClr val="646491"/>
      </a:folHlink>
    </a:clrScheme>
    <a:fontScheme name="1. egyéni séma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lagos_Szazadveg_ppt_sablon" id="{5A737273-6A23-4967-B776-D363F833FBEB}" vid="{9BC95507-B5BC-4D8F-BF8F-60D37E0EE13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8977</TotalTime>
  <Words>1439</Words>
  <Application>Microsoft Office PowerPoint</Application>
  <PresentationFormat>Widescreen</PresentationFormat>
  <Paragraphs>251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Avenir Book</vt:lpstr>
      <vt:lpstr>PT Sans</vt:lpstr>
      <vt:lpstr>Lucida Console</vt:lpstr>
      <vt:lpstr>Arial</vt:lpstr>
      <vt:lpstr>Taviraj</vt:lpstr>
      <vt:lpstr>Calibri</vt:lpstr>
      <vt:lpstr>Aptos</vt:lpstr>
      <vt:lpstr>Avenir Light</vt:lpstr>
      <vt:lpstr>Helvetica</vt:lpstr>
      <vt:lpstr>Office-téma</vt:lpstr>
      <vt:lpstr>PowerPoint Presentation</vt:lpstr>
      <vt:lpstr>Agenda</vt:lpstr>
      <vt:lpstr>Agenda</vt:lpstr>
      <vt:lpstr>Our project work utilized 2 databased, an API and NoSQL solutions to analyse the network of painters in depth</vt:lpstr>
      <vt:lpstr>Agenda</vt:lpstr>
      <vt:lpstr>Our project work relies on a complex KNIME workflow that reads, cleans, aggregates and analyses data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Agenda</vt:lpstr>
      <vt:lpstr>Our Neo4j integration is running on a server and uses the standardized datasets as inputs to create a network graph</vt:lpstr>
      <vt:lpstr>Agenda</vt:lpstr>
      <vt:lpstr>Neo4j queries + Bar chart visualizations </vt:lpstr>
      <vt:lpstr>The network visualization in Gephi shows the major communities and networks of artists in a wholistic way</vt:lpstr>
      <vt:lpstr>The KNIME workflow only processes new information and thus it fulfills ETL criterias</vt:lpstr>
      <vt:lpstr>Thank you  for your attention!</vt:lpstr>
      <vt:lpstr>Q&amp;A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Századvég</dc:creator>
  <cp:lastModifiedBy>Mihaly Hanics</cp:lastModifiedBy>
  <cp:revision>404</cp:revision>
  <dcterms:created xsi:type="dcterms:W3CDTF">2020-04-02T09:09:34Z</dcterms:created>
  <dcterms:modified xsi:type="dcterms:W3CDTF">2024-12-06T13:54:42Z</dcterms:modified>
</cp:coreProperties>
</file>